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2" r:id="rId45"/>
    <p:sldId id="313" r:id="rId46"/>
    <p:sldId id="321" r:id="rId4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7BBB3-8CED-4671-BBF8-37C8057FA871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8F341-1B66-42F3-AFD7-D03DC639E0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1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:Benoit Sarrazin recherche sur l’eau de ruissellement avec les débits dans les canaux</a:t>
            </a:r>
          </a:p>
          <a:p>
            <a:r>
              <a:rPr lang="fr-FR" dirty="0" smtClean="0"/>
              <a:t>Évaluation de la hauteur d’eau avec capteur de pression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r>
              <a:rPr lang="fr-FR" dirty="0" err="1" smtClean="0"/>
              <a:t>ls</a:t>
            </a:r>
            <a:r>
              <a:rPr lang="fr-FR" dirty="0" smtClean="0"/>
              <a:t> sont constitués d'un corps et d'un obturateur appelé tournant se </a:t>
            </a:r>
            <a:r>
              <a:rPr lang="fr-FR" dirty="0" err="1" smtClean="0"/>
              <a:t>déplacant</a:t>
            </a:r>
            <a:r>
              <a:rPr lang="fr-FR" dirty="0" smtClean="0"/>
              <a:t> dans un mouvement de rotation perpendiculaire à la direction du fluide. </a:t>
            </a:r>
          </a:p>
          <a:p>
            <a:pPr eaLnBrk="1" hangingPunct="1"/>
            <a:r>
              <a:rPr lang="fr-FR" dirty="0" smtClean="0"/>
              <a:t>Le corps et le tournant possèdent des lumières ou orifices qui se superposent à l'ouverture ou se contrarient à la fermeture.</a:t>
            </a:r>
          </a:p>
          <a:p>
            <a:pPr eaLnBrk="1" hangingPunct="1"/>
            <a:r>
              <a:rPr lang="fr-FR" dirty="0" smtClean="0"/>
              <a:t>Ils servent de robinet d'isolement dans la majorité des cas. Certains robinets à tournant peuvent néanmoins parfaitement régler des débits tout en assurant un rôle d'isolement.</a:t>
            </a:r>
          </a:p>
          <a:p>
            <a:pPr eaLnBrk="1" hangingPunct="1"/>
            <a:r>
              <a:rPr lang="fr-FR" dirty="0" smtClean="0"/>
              <a:t>Ce sont des robinets quart de tour	</a:t>
            </a:r>
          </a:p>
          <a:p>
            <a:pPr eaLnBrk="1" hangingPunct="1"/>
            <a:endParaRPr lang="fr-FR" dirty="0" smtClean="0"/>
          </a:p>
        </p:txBody>
      </p:sp>
      <p:sp>
        <p:nvSpPr>
          <p:cNvPr id="440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C42478-44EF-4661-96A7-DDA92FF07B9C}" type="slidenum">
              <a:rPr lang="fr-FR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:Benoit Sarrazin recherche sur l’eau de ruissellement avec les débits dans les canaux</a:t>
            </a:r>
          </a:p>
          <a:p>
            <a:r>
              <a:rPr lang="fr-FR" dirty="0" smtClean="0"/>
              <a:t>Évaluation de la hauteur d’eau avec capteur de pression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74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26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91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5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22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16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26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19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56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56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EB277-BD2B-4007-8501-F7B19E8570DD}" type="datetimeFigureOut">
              <a:rPr lang="fr-FR" smtClean="0"/>
              <a:t>20/09/2013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FD579-AF48-4AEF-8337-1DB308F86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7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17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6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../z%20Culture%20scientifique/2A_MF/Video_explicative_d_un_b_lier_hydraulique.mp4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1340768"/>
            <a:ext cx="8204448" cy="2808312"/>
          </a:xfrm>
        </p:spPr>
        <p:txBody>
          <a:bodyPr>
            <a:normAutofit/>
          </a:bodyPr>
          <a:lstStyle/>
          <a:p>
            <a:r>
              <a:rPr lang="fr-FR" dirty="0" smtClean="0"/>
              <a:t>Dynamique des fluides réels</a:t>
            </a:r>
            <a:br>
              <a:rPr lang="fr-FR" dirty="0" smtClean="0"/>
            </a:br>
            <a:r>
              <a:rPr lang="fr-FR" dirty="0" smtClean="0"/>
              <a:t>Perte de charge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25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3" cstate="print"/>
          <a:srcRect l="37633" t="16704" r="39122" b="13407"/>
          <a:stretch>
            <a:fillRect/>
          </a:stretch>
        </p:blipFill>
        <p:spPr bwMode="auto">
          <a:xfrm rot="16200000">
            <a:off x="1914751" y="-248329"/>
            <a:ext cx="5302937" cy="896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20488" y="1106741"/>
            <a:ext cx="1571192" cy="95410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Pression absolue</a:t>
            </a:r>
            <a:endParaRPr lang="fr-FR" sz="2800" dirty="0"/>
          </a:p>
        </p:txBody>
      </p:sp>
      <p:graphicFrame>
        <p:nvGraphicFramePr>
          <p:cNvPr id="902145" name="Object 1"/>
          <p:cNvGraphicFramePr>
            <a:graphicFrameLocks noChangeAspect="1"/>
          </p:cNvGraphicFramePr>
          <p:nvPr/>
        </p:nvGraphicFramePr>
        <p:xfrm>
          <a:off x="1784350" y="741363"/>
          <a:ext cx="6872288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Équation" r:id="rId4" imgW="2450880" imgH="482400" progId="Equation.3">
                  <p:embed/>
                </p:oleObj>
              </mc:Choice>
              <mc:Fallback>
                <p:oleObj name="Équation" r:id="rId4" imgW="2450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741363"/>
                        <a:ext cx="6872288" cy="1355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/>
              <a:t>Les pertes de charge sur trajet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906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0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fr-FR" dirty="0" smtClean="0"/>
              <a:t>Rétrécissement brusque</a:t>
            </a:r>
            <a:endParaRPr lang="fr-F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072" y="1397556"/>
            <a:ext cx="8731424" cy="527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 rot="480000">
            <a:off x="1546811" y="4485078"/>
            <a:ext cx="3258933" cy="1824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480000">
            <a:off x="5065427" y="4935788"/>
            <a:ext cx="2406802" cy="1733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4572000" y="4509120"/>
            <a:ext cx="64807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0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fr-FR" dirty="0" smtClean="0"/>
              <a:t>Elargissement brusque</a:t>
            </a:r>
            <a:endParaRPr lang="fr-FR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79" y="1340768"/>
            <a:ext cx="6199211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0097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 smtClean="0"/>
              <a:t>Comparaison</a:t>
            </a:r>
            <a:endParaRPr lang="fr-FR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12" y="1340768"/>
            <a:ext cx="4608512" cy="380069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9596" y="1299824"/>
            <a:ext cx="4301160" cy="39117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619672" y="3586032"/>
            <a:ext cx="288032" cy="116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1619672" y="3645024"/>
            <a:ext cx="36004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915816" y="3573016"/>
            <a:ext cx="28803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2886320" y="3630276"/>
            <a:ext cx="288032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/>
          <p:cNvGrpSpPr/>
          <p:nvPr/>
        </p:nvGrpSpPr>
        <p:grpSpPr>
          <a:xfrm>
            <a:off x="6401696" y="3645024"/>
            <a:ext cx="1266648" cy="144016"/>
            <a:chOff x="6401696" y="3645024"/>
            <a:chExt cx="1266648" cy="144016"/>
          </a:xfrm>
          <a:solidFill>
            <a:schemeClr val="bg1"/>
          </a:solidFill>
        </p:grpSpPr>
        <p:sp>
          <p:nvSpPr>
            <p:cNvPr id="19" name="Rectangle 18"/>
            <p:cNvSpPr/>
            <p:nvPr/>
          </p:nvSpPr>
          <p:spPr>
            <a:xfrm>
              <a:off x="6401696" y="3645024"/>
              <a:ext cx="288032" cy="144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80312" y="3645024"/>
              <a:ext cx="288032" cy="144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6372200" y="3702284"/>
            <a:ext cx="1340388" cy="1588"/>
            <a:chOff x="6372200" y="3702284"/>
            <a:chExt cx="1340388" cy="1588"/>
          </a:xfrm>
        </p:grpSpPr>
        <p:cxnSp>
          <p:nvCxnSpPr>
            <p:cNvPr id="6" name="Connecteur droit avec flèche 5"/>
            <p:cNvCxnSpPr/>
            <p:nvPr/>
          </p:nvCxnSpPr>
          <p:spPr>
            <a:xfrm>
              <a:off x="7352548" y="3702284"/>
              <a:ext cx="360040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>
              <a:off x="6372200" y="3702284"/>
              <a:ext cx="288032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368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Théorème de BERNOUILLI généralisé</a:t>
            </a:r>
            <a:endParaRPr lang="fr-FR" dirty="0"/>
          </a:p>
        </p:txBody>
      </p:sp>
      <p:graphicFrame>
        <p:nvGraphicFramePr>
          <p:cNvPr id="56321" name="Object 1"/>
          <p:cNvGraphicFramePr>
            <a:graphicFrameLocks noChangeAspect="1"/>
          </p:cNvGraphicFramePr>
          <p:nvPr/>
        </p:nvGraphicFramePr>
        <p:xfrm>
          <a:off x="1043608" y="2492896"/>
          <a:ext cx="7026275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Équation" r:id="rId3" imgW="2133360" imgH="444240" progId="Equation.3">
                  <p:embed/>
                </p:oleObj>
              </mc:Choice>
              <mc:Fallback>
                <p:oleObj name="Équation" r:id="rId3" imgW="2133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492896"/>
                        <a:ext cx="7026275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56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Théorème de BERNOUILLI généralisé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267744" y="321297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Avec une turbine dans le circuit</a:t>
            </a:r>
            <a:endParaRPr lang="fr-FR" sz="2800" dirty="0"/>
          </a:p>
        </p:txBody>
      </p:sp>
      <p:graphicFrame>
        <p:nvGraphicFramePr>
          <p:cNvPr id="56321" name="Object 1"/>
          <p:cNvGraphicFramePr>
            <a:graphicFrameLocks noChangeAspect="1"/>
          </p:cNvGraphicFramePr>
          <p:nvPr/>
        </p:nvGraphicFramePr>
        <p:xfrm>
          <a:off x="971600" y="1196752"/>
          <a:ext cx="7026275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Équation" r:id="rId3" imgW="2133360" imgH="444240" progId="Equation.3">
                  <p:embed/>
                </p:oleObj>
              </mc:Choice>
              <mc:Fallback>
                <p:oleObj name="Équation" r:id="rId3" imgW="2133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196752"/>
                        <a:ext cx="7026275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63500" y="4149725"/>
          <a:ext cx="8991600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Équation" r:id="rId5" imgW="2730240" imgH="444240" progId="Equation.3">
                  <p:embed/>
                </p:oleObj>
              </mc:Choice>
              <mc:Fallback>
                <p:oleObj name="Équation" r:id="rId5" imgW="27302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" y="4149725"/>
                        <a:ext cx="8991600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945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Théorème de BERNOUILLI généralisé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267744" y="321297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Avec une pompe dans le circuit</a:t>
            </a:r>
            <a:endParaRPr lang="fr-FR" sz="2800" dirty="0"/>
          </a:p>
        </p:txBody>
      </p:sp>
      <p:graphicFrame>
        <p:nvGraphicFramePr>
          <p:cNvPr id="56321" name="Object 1"/>
          <p:cNvGraphicFramePr>
            <a:graphicFrameLocks noChangeAspect="1"/>
          </p:cNvGraphicFramePr>
          <p:nvPr/>
        </p:nvGraphicFramePr>
        <p:xfrm>
          <a:off x="971600" y="1196752"/>
          <a:ext cx="7026275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Équation" r:id="rId3" imgW="2133360" imgH="444240" progId="Equation.3">
                  <p:embed/>
                </p:oleObj>
              </mc:Choice>
              <mc:Fallback>
                <p:oleObj name="Équation" r:id="rId3" imgW="2133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196752"/>
                        <a:ext cx="7026275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251520" y="4149080"/>
          <a:ext cx="8615363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Équation" r:id="rId5" imgW="2616120" imgH="444240" progId="Equation.3">
                  <p:embed/>
                </p:oleObj>
              </mc:Choice>
              <mc:Fallback>
                <p:oleObj name="Équation" r:id="rId5" imgW="2616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149080"/>
                        <a:ext cx="8615363" cy="1465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112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Types de pertes de charge</a:t>
            </a:r>
            <a:endParaRPr lang="fr-FR" dirty="0"/>
          </a:p>
        </p:txBody>
      </p:sp>
      <p:grpSp>
        <p:nvGrpSpPr>
          <p:cNvPr id="14" name="Groupe 13"/>
          <p:cNvGrpSpPr/>
          <p:nvPr/>
        </p:nvGrpSpPr>
        <p:grpSpPr>
          <a:xfrm>
            <a:off x="3203848" y="1052736"/>
            <a:ext cx="2520280" cy="864096"/>
            <a:chOff x="3203848" y="1124744"/>
            <a:chExt cx="2520280" cy="86409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3848" y="1124744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899592" y="1953784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 l="24904" t="34452" r="55172" b="52751"/>
          <a:stretch>
            <a:fillRect/>
          </a:stretch>
        </p:blipFill>
        <p:spPr bwMode="auto">
          <a:xfrm>
            <a:off x="611560" y="2817880"/>
            <a:ext cx="259228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/>
          <a:srcRect l="25649" t="60828" r="55534" b="16531"/>
          <a:stretch>
            <a:fillRect/>
          </a:stretch>
        </p:blipFill>
        <p:spPr bwMode="auto">
          <a:xfrm>
            <a:off x="683568" y="4042016"/>
            <a:ext cx="244827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611560" y="5589240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Dues aux accidents</a:t>
            </a:r>
            <a:endParaRPr lang="fr-FR" sz="32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 l="32099" t="26203" r="25840" b="23594"/>
          <a:stretch>
            <a:fillRect/>
          </a:stretch>
        </p:blipFill>
        <p:spPr bwMode="auto">
          <a:xfrm>
            <a:off x="5652120" y="3033904"/>
            <a:ext cx="2952328" cy="198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868144" y="198884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732512" y="5418552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Le long de l’écoulement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4654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Types de pertes de charge</a:t>
            </a:r>
            <a:endParaRPr lang="fr-FR" dirty="0"/>
          </a:p>
        </p:txBody>
      </p:sp>
      <p:grpSp>
        <p:nvGrpSpPr>
          <p:cNvPr id="2" name="Groupe 13"/>
          <p:cNvGrpSpPr/>
          <p:nvPr/>
        </p:nvGrpSpPr>
        <p:grpSpPr>
          <a:xfrm>
            <a:off x="3203848" y="980728"/>
            <a:ext cx="2520280" cy="864096"/>
            <a:chOff x="3203848" y="1124744"/>
            <a:chExt cx="2520280" cy="86409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3848" y="1124744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899592" y="188177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 l="24904" t="34452" r="55172" b="52751"/>
          <a:stretch>
            <a:fillRect/>
          </a:stretch>
        </p:blipFill>
        <p:spPr bwMode="auto">
          <a:xfrm>
            <a:off x="611560" y="2745872"/>
            <a:ext cx="259228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 l="25649" t="60828" r="55534" b="16531"/>
          <a:stretch>
            <a:fillRect/>
          </a:stretch>
        </p:blipFill>
        <p:spPr bwMode="auto">
          <a:xfrm>
            <a:off x="1043608" y="3789040"/>
            <a:ext cx="1864217" cy="126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 cstate="print"/>
          <a:srcRect l="32099" t="26203" r="25840" b="23594"/>
          <a:stretch>
            <a:fillRect/>
          </a:stretch>
        </p:blipFill>
        <p:spPr bwMode="auto">
          <a:xfrm>
            <a:off x="5652120" y="2961896"/>
            <a:ext cx="2952328" cy="198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868144" y="191683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graphicFrame>
        <p:nvGraphicFramePr>
          <p:cNvPr id="267281" name="Object 17"/>
          <p:cNvGraphicFramePr>
            <a:graphicFrameLocks noChangeAspect="1"/>
          </p:cNvGraphicFramePr>
          <p:nvPr/>
        </p:nvGraphicFramePr>
        <p:xfrm>
          <a:off x="467544" y="5085184"/>
          <a:ext cx="3029432" cy="1410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Équation" r:id="rId6" imgW="952200" imgH="444240" progId="Equation.3">
                  <p:embed/>
                </p:oleObj>
              </mc:Choice>
              <mc:Fallback>
                <p:oleObj name="Équation" r:id="rId6" imgW="952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085184"/>
                        <a:ext cx="3029432" cy="1410742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7"/>
          <p:cNvGraphicFramePr>
            <a:graphicFrameLocks noChangeAspect="1"/>
          </p:cNvGraphicFramePr>
          <p:nvPr/>
        </p:nvGraphicFramePr>
        <p:xfrm>
          <a:off x="4932040" y="5301208"/>
          <a:ext cx="4001964" cy="70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Équation" r:id="rId8" imgW="1079280" imgH="190440" progId="Equation.3">
                  <p:embed/>
                </p:oleObj>
              </mc:Choice>
              <mc:Fallback>
                <p:oleObj name="Équation" r:id="rId8" imgW="1079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301208"/>
                        <a:ext cx="4001964" cy="704392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>
            <a:hlinkClick r:id="" action="ppaction://noaction"/>
          </p:cNvPr>
          <p:cNvSpPr txBox="1"/>
          <p:nvPr/>
        </p:nvSpPr>
        <p:spPr>
          <a:xfrm>
            <a:off x="4499992" y="6165304"/>
            <a:ext cx="46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J = pertes de charge unitaire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6257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Calcul pertes de charge singulières</a:t>
            </a:r>
            <a:endParaRPr lang="fr-FR" dirty="0"/>
          </a:p>
        </p:txBody>
      </p:sp>
      <p:grpSp>
        <p:nvGrpSpPr>
          <p:cNvPr id="2" name="Groupe 13"/>
          <p:cNvGrpSpPr/>
          <p:nvPr/>
        </p:nvGrpSpPr>
        <p:grpSpPr>
          <a:xfrm>
            <a:off x="3203848" y="980728"/>
            <a:ext cx="2520280" cy="864096"/>
            <a:chOff x="3203848" y="1124744"/>
            <a:chExt cx="2520280" cy="86409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3848" y="1124744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827584" y="173022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</a:t>
            </a:r>
            <a:endParaRPr lang="fr-FR" sz="3200" dirty="0"/>
          </a:p>
        </p:txBody>
      </p:sp>
      <p:sp>
        <p:nvSpPr>
          <p:cNvPr id="4" name="ZoneTexte 3"/>
          <p:cNvSpPr txBox="1"/>
          <p:nvPr/>
        </p:nvSpPr>
        <p:spPr>
          <a:xfrm>
            <a:off x="6120680" y="2687193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Longueur équivalente</a:t>
            </a:r>
            <a:endParaRPr lang="fr-FR" sz="3200" dirty="0"/>
          </a:p>
        </p:txBody>
      </p:sp>
      <p:graphicFrame>
        <p:nvGraphicFramePr>
          <p:cNvPr id="267281" name="Object 17"/>
          <p:cNvGraphicFramePr>
            <a:graphicFrameLocks noChangeAspect="1"/>
          </p:cNvGraphicFramePr>
          <p:nvPr/>
        </p:nvGraphicFramePr>
        <p:xfrm>
          <a:off x="467544" y="4538538"/>
          <a:ext cx="3029432" cy="1410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Équation" r:id="rId3" imgW="952200" imgH="444240" progId="Equation.3">
                  <p:embed/>
                </p:oleObj>
              </mc:Choice>
              <mc:Fallback>
                <p:oleObj name="Équation" r:id="rId3" imgW="952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538538"/>
                        <a:ext cx="3029432" cy="141074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lèche vers le bas 13"/>
          <p:cNvSpPr/>
          <p:nvPr/>
        </p:nvSpPr>
        <p:spPr>
          <a:xfrm>
            <a:off x="1835696" y="237829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" name="Object 17"/>
          <p:cNvGraphicFramePr>
            <a:graphicFrameLocks noChangeAspect="1"/>
          </p:cNvGraphicFramePr>
          <p:nvPr/>
        </p:nvGraphicFramePr>
        <p:xfrm>
          <a:off x="1691680" y="3078559"/>
          <a:ext cx="52546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Équation" r:id="rId5" imgW="164880" imgH="164880" progId="Equation.3">
                  <p:embed/>
                </p:oleObj>
              </mc:Choice>
              <mc:Fallback>
                <p:oleObj name="Équation" r:id="rId5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078559"/>
                        <a:ext cx="525462" cy="52387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lèche vers le bas 15"/>
          <p:cNvSpPr/>
          <p:nvPr/>
        </p:nvSpPr>
        <p:spPr>
          <a:xfrm>
            <a:off x="1835696" y="381845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5688632" y="1103017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 et/ou nomogramme</a:t>
            </a:r>
            <a:endParaRPr lang="fr-FR" sz="3200" dirty="0"/>
          </a:p>
        </p:txBody>
      </p:sp>
      <p:sp>
        <p:nvSpPr>
          <p:cNvPr id="18" name="Flèche vers le bas 17"/>
          <p:cNvSpPr/>
          <p:nvPr/>
        </p:nvSpPr>
        <p:spPr>
          <a:xfrm>
            <a:off x="7128792" y="2255145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vers le bas 18"/>
          <p:cNvSpPr/>
          <p:nvPr/>
        </p:nvSpPr>
        <p:spPr>
          <a:xfrm>
            <a:off x="7128792" y="3839321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400600" y="4343377"/>
            <a:ext cx="3851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Rajout à la longueur de conduite réelle</a:t>
            </a:r>
            <a:endParaRPr lang="fr-FR" sz="3200" dirty="0"/>
          </a:p>
        </p:txBody>
      </p:sp>
      <p:sp>
        <p:nvSpPr>
          <p:cNvPr id="21" name="Flèche vers le bas 20">
            <a:hlinkClick r:id="" action="ppaction://noaction"/>
          </p:cNvPr>
          <p:cNvSpPr/>
          <p:nvPr/>
        </p:nvSpPr>
        <p:spPr>
          <a:xfrm>
            <a:off x="7164288" y="5452993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4860032" y="6084585"/>
            <a:ext cx="428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Pertes de charge totale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5529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692696"/>
            <a:ext cx="8712968" cy="6237312"/>
          </a:xfrm>
        </p:spPr>
        <p:txBody>
          <a:bodyPr>
            <a:noAutofit/>
          </a:bodyPr>
          <a:lstStyle/>
          <a:p>
            <a:r>
              <a:rPr lang="fr-FR" sz="2800" dirty="0" smtClean="0"/>
              <a:t>Définir la notion de pertes de charge</a:t>
            </a:r>
          </a:p>
          <a:p>
            <a:r>
              <a:rPr lang="fr-FR" sz="2800" dirty="0" smtClean="0"/>
              <a:t>Appliquer et représenter graphiquement le théorème de BERNOUILLI généralisé</a:t>
            </a:r>
          </a:p>
          <a:p>
            <a:r>
              <a:rPr lang="fr-FR" sz="2800" dirty="0" smtClean="0"/>
              <a:t>Déterminer les pertes de charge singulières</a:t>
            </a:r>
          </a:p>
          <a:p>
            <a:r>
              <a:rPr lang="fr-FR" sz="2800" dirty="0" smtClean="0"/>
              <a:t>Déterminer les pertes de charge régulières</a:t>
            </a:r>
          </a:p>
          <a:p>
            <a:r>
              <a:rPr lang="fr-FR" sz="2800" dirty="0" smtClean="0"/>
              <a:t>Utiliser les abaques industriels, les nomogrammes, les tableaux  Pont à Mousson</a:t>
            </a:r>
          </a:p>
          <a:p>
            <a:r>
              <a:rPr lang="fr-FR" sz="2800" dirty="0" smtClean="0"/>
              <a:t>Utiliser les formules empiriques de calculs de pertes de charge régulières</a:t>
            </a:r>
          </a:p>
          <a:p>
            <a:r>
              <a:rPr lang="fr-FR" sz="2800" dirty="0" smtClean="0"/>
              <a:t>Expliquer la notion de coup de bélier</a:t>
            </a:r>
          </a:p>
          <a:p>
            <a:r>
              <a:rPr lang="fr-FR" sz="2800" dirty="0" smtClean="0"/>
              <a:t>Citer la notion de rayon hydraulique</a:t>
            </a:r>
          </a:p>
          <a:p>
            <a:r>
              <a:rPr lang="fr-FR" sz="2800" dirty="0" smtClean="0"/>
              <a:t>Donner un exemple d’application d’écoulement libre</a:t>
            </a:r>
          </a:p>
          <a:p>
            <a:pPr>
              <a:buNone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6070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Les pertes de charges régulières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14040" t="34892" r="17921" b="21493"/>
          <a:stretch>
            <a:fillRect/>
          </a:stretch>
        </p:blipFill>
        <p:spPr bwMode="auto">
          <a:xfrm>
            <a:off x="899592" y="1587652"/>
            <a:ext cx="7344816" cy="349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979712" y="4282751"/>
            <a:ext cx="158417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Zone de turbulence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86699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pPr eaLnBrk="1" hangingPunct="1"/>
            <a:r>
              <a:rPr lang="fr-FR" dirty="0" smtClean="0"/>
              <a:t>Singularités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566936" y="5687144"/>
            <a:ext cx="342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3200" dirty="0" smtClean="0"/>
              <a:t>Robinet-vanne à opercule fermée</a:t>
            </a:r>
            <a:endParaRPr lang="fr-FR" sz="3200" dirty="0"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572000" y="5301208"/>
            <a:ext cx="43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800" dirty="0" smtClean="0"/>
              <a:t> Robinet d’isolement</a:t>
            </a:r>
          </a:p>
          <a:p>
            <a:pPr>
              <a:buFontTx/>
              <a:buChar char="-"/>
            </a:pPr>
            <a:r>
              <a:rPr lang="fr-FR" sz="2800" dirty="0" smtClean="0"/>
              <a:t> Faible perte de charge </a:t>
            </a:r>
          </a:p>
          <a:p>
            <a:r>
              <a:rPr lang="fr-FR" sz="2800" dirty="0" smtClean="0"/>
              <a:t>sauf en fin de course</a:t>
            </a:r>
            <a:endParaRPr lang="fr-FR" sz="28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914400" y="764704"/>
            <a:ext cx="8050088" cy="4797896"/>
            <a:chOff x="914400" y="764704"/>
            <a:chExt cx="8050088" cy="4797896"/>
          </a:xfrm>
        </p:grpSpPr>
        <p:pic>
          <p:nvPicPr>
            <p:cNvPr id="40964" name="Image 6" descr="PHOTO_GATEVALVE01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0" y="990600"/>
              <a:ext cx="3048000" cy="45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65" name="Image 8" descr="schppe_robinetvanne.gif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11960" y="908720"/>
              <a:ext cx="4714045" cy="422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ZoneTexte 6"/>
            <p:cNvSpPr txBox="1"/>
            <p:nvPr/>
          </p:nvSpPr>
          <p:spPr>
            <a:xfrm>
              <a:off x="6228184" y="3370640"/>
              <a:ext cx="10801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Opercule</a:t>
              </a:r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932040" y="764704"/>
              <a:ext cx="403244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Robinet-vanne à opercule</a:t>
              </a:r>
              <a:endParaRPr lang="fr-F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75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r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fr-FR" smtClean="0"/>
              <a:t>Singularités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533400" y="5143500"/>
            <a:ext cx="342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3200" dirty="0" smtClean="0"/>
              <a:t>Vannes papillon</a:t>
            </a:r>
            <a:endParaRPr lang="fr-FR" sz="3200" dirty="0">
              <a:cs typeface="Arial" charset="0"/>
            </a:endParaRPr>
          </a:p>
        </p:txBody>
      </p:sp>
      <p:pic>
        <p:nvPicPr>
          <p:cNvPr id="41988" name="Image 5" descr="PHOTO_PAPILLON0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5730" y="3140968"/>
            <a:ext cx="453178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Image 7" descr="PHOTPAPJMHX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484784"/>
            <a:ext cx="4578726" cy="330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467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19" y="44624"/>
            <a:ext cx="8608713" cy="144016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Ecoulement d’un fluide réel en présence d’un obstacle en fonction de la vitesse 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5496" y="1484784"/>
            <a:ext cx="8712968" cy="3744416"/>
            <a:chOff x="35496" y="1268760"/>
            <a:chExt cx="8712968" cy="374441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4049" t="44436" r="55173" b="44067"/>
            <a:stretch>
              <a:fillRect/>
            </a:stretch>
          </p:blipFill>
          <p:spPr bwMode="auto">
            <a:xfrm>
              <a:off x="35496" y="1268760"/>
              <a:ext cx="2160240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264" t="44436" r="47988" b="44067"/>
            <a:stretch>
              <a:fillRect/>
            </a:stretch>
          </p:blipFill>
          <p:spPr bwMode="auto">
            <a:xfrm>
              <a:off x="467544" y="1628800"/>
              <a:ext cx="1152128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9198" t="43798" r="30024" b="44067"/>
            <a:stretch>
              <a:fillRect/>
            </a:stretch>
          </p:blipFill>
          <p:spPr bwMode="auto">
            <a:xfrm>
              <a:off x="1691680" y="2132856"/>
              <a:ext cx="2160240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4049" t="66485" r="54455" b="22018"/>
            <a:stretch>
              <a:fillRect/>
            </a:stretch>
          </p:blipFill>
          <p:spPr bwMode="auto">
            <a:xfrm>
              <a:off x="3923928" y="2780928"/>
              <a:ext cx="2304256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623" t="66485" r="41521" b="21380"/>
            <a:stretch>
              <a:fillRect/>
            </a:stretch>
          </p:blipFill>
          <p:spPr bwMode="auto">
            <a:xfrm>
              <a:off x="6372200" y="3645024"/>
              <a:ext cx="2376264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2" name="Connecteur droit avec flèche 11"/>
          <p:cNvCxnSpPr/>
          <p:nvPr/>
        </p:nvCxnSpPr>
        <p:spPr>
          <a:xfrm rot="10800000" flipV="1">
            <a:off x="539552" y="1412776"/>
            <a:ext cx="1656184" cy="5760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005064"/>
            <a:ext cx="1616900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827584" y="6237312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Vanne papillon</a:t>
            </a:r>
            <a:endParaRPr lang="fr-FR" sz="2800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39552" y="4005064"/>
            <a:ext cx="648072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/>
          <p:cNvGrpSpPr/>
          <p:nvPr/>
        </p:nvGrpSpPr>
        <p:grpSpPr>
          <a:xfrm>
            <a:off x="1475656" y="1988840"/>
            <a:ext cx="7344816" cy="1728192"/>
            <a:chOff x="1475656" y="1988840"/>
            <a:chExt cx="7344816" cy="1728192"/>
          </a:xfrm>
        </p:grpSpPr>
        <p:cxnSp>
          <p:nvCxnSpPr>
            <p:cNvPr id="18" name="Connecteur droit avec flèche 17"/>
            <p:cNvCxnSpPr/>
            <p:nvPr/>
          </p:nvCxnSpPr>
          <p:spPr>
            <a:xfrm>
              <a:off x="1475656" y="1988840"/>
              <a:ext cx="6912768" cy="17281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 rot="840000">
              <a:off x="7236296" y="3009959"/>
              <a:ext cx="1584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↗ vitesse</a:t>
              </a:r>
              <a:endParaRPr lang="fr-FR" sz="2800" dirty="0"/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3275856" y="5157192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= obstacle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62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cavitation au passage d’une vanne</a:t>
            </a:r>
            <a:endParaRPr lang="fr-FR" dirty="0"/>
          </a:p>
        </p:txBody>
      </p:sp>
      <p:pic>
        <p:nvPicPr>
          <p:cNvPr id="1429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391477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 descr="http://btscira.perso.sfr.fr/images/vannes/piqures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085184"/>
            <a:ext cx="144016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http://btscira.perso.sfr.fr/images/vannes/cavitation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4077072"/>
            <a:ext cx="3456384" cy="201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412776"/>
            <a:ext cx="1863651" cy="1863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92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1268760"/>
            <a:ext cx="1791841" cy="189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6228184" y="1844824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0" name="Flèche vers le bas 9"/>
          <p:cNvSpPr/>
          <p:nvPr/>
        </p:nvSpPr>
        <p:spPr>
          <a:xfrm>
            <a:off x="6372200" y="3356992"/>
            <a:ext cx="28803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1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eaLnBrk="1" hangingPunct="1"/>
            <a:r>
              <a:rPr lang="fr-FR" dirty="0" smtClean="0"/>
              <a:t>Singularités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533400" y="5143500"/>
            <a:ext cx="342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3200"/>
              <a:t>Clapet battant</a:t>
            </a:r>
            <a:endParaRPr lang="fr-FR" sz="3200">
              <a:cs typeface="Arial" charset="0"/>
            </a:endParaRPr>
          </a:p>
        </p:txBody>
      </p:sp>
      <p:pic>
        <p:nvPicPr>
          <p:cNvPr id="43012" name="Image 6" descr="clapetbatta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72816"/>
            <a:ext cx="2667000" cy="339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Image 8" descr="VUETRNSPHGACHOT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844824"/>
            <a:ext cx="4221163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re 1">
            <a:hlinkClick r:id="" action="ppaction://noaction"/>
          </p:cNvPr>
          <p:cNvSpPr txBox="1">
            <a:spLocks/>
          </p:cNvSpPr>
          <p:nvPr/>
        </p:nvSpPr>
        <p:spPr bwMode="auto">
          <a:xfrm>
            <a:off x="5076056" y="5085184"/>
            <a:ext cx="3429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FR" sz="3200" dirty="0"/>
              <a:t>Robinet à </a:t>
            </a:r>
            <a:r>
              <a:rPr lang="fr-FR" sz="3200" dirty="0" smtClean="0"/>
              <a:t>tournant</a:t>
            </a:r>
          </a:p>
          <a:p>
            <a:pPr algn="ctr"/>
            <a:r>
              <a:rPr lang="fr-FR" sz="3200" dirty="0" smtClean="0">
                <a:cs typeface="Arial" charset="0"/>
              </a:rPr>
              <a:t>(1/4 de tour)</a:t>
            </a:r>
            <a:endParaRPr lang="fr-FR" sz="32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5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C</a:t>
            </a:r>
            <a:r>
              <a:rPr lang="fr-FR" baseline="-25000" dirty="0" smtClean="0"/>
              <a:t>c</a:t>
            </a:r>
            <a:r>
              <a:rPr lang="fr-FR" dirty="0" smtClean="0"/>
              <a:t>= f(forme orifice)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251520" y="1248598"/>
            <a:ext cx="8064896" cy="5509613"/>
            <a:chOff x="251520" y="1248598"/>
            <a:chExt cx="8064896" cy="5509613"/>
          </a:xfrm>
        </p:grpSpPr>
        <p:pic>
          <p:nvPicPr>
            <p:cNvPr id="1334273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 l="17635" t="61796"/>
            <a:stretch>
              <a:fillRect/>
            </a:stretch>
          </p:blipFill>
          <p:spPr bwMode="auto">
            <a:xfrm>
              <a:off x="251520" y="1248598"/>
              <a:ext cx="8004400" cy="5250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ZoneTexte 4"/>
            <p:cNvSpPr txBox="1"/>
            <p:nvPr/>
          </p:nvSpPr>
          <p:spPr>
            <a:xfrm>
              <a:off x="2267744" y="1268760"/>
              <a:ext cx="403244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Ajutages ou orifices</a:t>
              </a:r>
              <a:endParaRPr lang="fr-FR" sz="3200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6012160" y="5445224"/>
              <a:ext cx="2304256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Rentrant </a:t>
              </a:r>
            </a:p>
            <a:p>
              <a:pPr algn="ctr"/>
              <a:r>
                <a:rPr lang="fr-FR" sz="2800" dirty="0" smtClean="0"/>
                <a:t>(de BORDA)</a:t>
              </a:r>
              <a:endParaRPr lang="fr-FR" sz="2800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347864" y="5301208"/>
              <a:ext cx="2304256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Forme de tuyère</a:t>
              </a:r>
              <a:endParaRPr lang="fr-FR" sz="2800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539552" y="5373216"/>
              <a:ext cx="2736304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En mince paroi (trou rond , rectangulaire)</a:t>
              </a:r>
              <a:endParaRPr lang="fr-FR" sz="28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115616" y="4653136"/>
              <a:ext cx="144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</a:t>
              </a:r>
              <a:r>
                <a:rPr lang="fr-FR" sz="2800" baseline="-25000" dirty="0" smtClean="0"/>
                <a:t>c</a:t>
              </a:r>
              <a:r>
                <a:rPr lang="fr-FR" sz="2800" dirty="0" smtClean="0"/>
                <a:t> = 0,6</a:t>
              </a:r>
              <a:endParaRPr lang="fr-FR" sz="28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851920" y="4653136"/>
              <a:ext cx="144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</a:t>
              </a:r>
              <a:r>
                <a:rPr lang="fr-FR" sz="2800" baseline="-25000" dirty="0" smtClean="0"/>
                <a:t>c</a:t>
              </a:r>
              <a:r>
                <a:rPr lang="fr-FR" sz="2800" dirty="0" smtClean="0"/>
                <a:t> = 1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84168" y="4653136"/>
              <a:ext cx="14401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C</a:t>
              </a:r>
              <a:r>
                <a:rPr lang="fr-FR" sz="2800" baseline="-25000" dirty="0" smtClean="0"/>
                <a:t>c</a:t>
              </a:r>
              <a:r>
                <a:rPr lang="fr-FR" sz="2800" dirty="0" smtClean="0"/>
                <a:t> = 0,5</a:t>
              </a:r>
              <a:endParaRPr lang="fr-F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122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Types de pertes de charge</a:t>
            </a:r>
            <a:endParaRPr lang="fr-FR" dirty="0"/>
          </a:p>
        </p:txBody>
      </p:sp>
      <p:grpSp>
        <p:nvGrpSpPr>
          <p:cNvPr id="2" name="Groupe 13"/>
          <p:cNvGrpSpPr/>
          <p:nvPr/>
        </p:nvGrpSpPr>
        <p:grpSpPr>
          <a:xfrm>
            <a:off x="3203848" y="980728"/>
            <a:ext cx="2520280" cy="864096"/>
            <a:chOff x="3203848" y="1124744"/>
            <a:chExt cx="2520280" cy="864096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3848" y="1124744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>
            <a:off x="899592" y="188177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 l="24904" t="34452" r="55172" b="52751"/>
          <a:stretch>
            <a:fillRect/>
          </a:stretch>
        </p:blipFill>
        <p:spPr bwMode="auto">
          <a:xfrm>
            <a:off x="611560" y="2745872"/>
            <a:ext cx="259228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 cstate="print"/>
          <a:srcRect l="25649" t="60828" r="55534" b="16531"/>
          <a:stretch>
            <a:fillRect/>
          </a:stretch>
        </p:blipFill>
        <p:spPr bwMode="auto">
          <a:xfrm>
            <a:off x="1043608" y="3789040"/>
            <a:ext cx="1864217" cy="126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 cstate="print"/>
          <a:srcRect l="32099" t="26203" r="25840" b="23594"/>
          <a:stretch>
            <a:fillRect/>
          </a:stretch>
        </p:blipFill>
        <p:spPr bwMode="auto">
          <a:xfrm>
            <a:off x="5652120" y="2961896"/>
            <a:ext cx="2952328" cy="198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868144" y="191683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graphicFrame>
        <p:nvGraphicFramePr>
          <p:cNvPr id="267281" name="Object 17"/>
          <p:cNvGraphicFramePr>
            <a:graphicFrameLocks noChangeAspect="1"/>
          </p:cNvGraphicFramePr>
          <p:nvPr/>
        </p:nvGraphicFramePr>
        <p:xfrm>
          <a:off x="467544" y="5085184"/>
          <a:ext cx="3029432" cy="1410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Équation" r:id="rId6" imgW="952200" imgH="444240" progId="Equation.3">
                  <p:embed/>
                </p:oleObj>
              </mc:Choice>
              <mc:Fallback>
                <p:oleObj name="Équation" r:id="rId6" imgW="952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085184"/>
                        <a:ext cx="3029432" cy="1410742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7"/>
          <p:cNvGraphicFramePr>
            <a:graphicFrameLocks noChangeAspect="1"/>
          </p:cNvGraphicFramePr>
          <p:nvPr/>
        </p:nvGraphicFramePr>
        <p:xfrm>
          <a:off x="4932040" y="5301208"/>
          <a:ext cx="4001964" cy="70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Équation" r:id="rId8" imgW="1079280" imgH="190440" progId="Equation.3">
                  <p:embed/>
                </p:oleObj>
              </mc:Choice>
              <mc:Fallback>
                <p:oleObj name="Équation" r:id="rId8" imgW="1079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301208"/>
                        <a:ext cx="4001964" cy="704392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>
            <a:hlinkClick r:id="" action="ppaction://noaction"/>
          </p:cNvPr>
          <p:cNvSpPr txBox="1"/>
          <p:nvPr/>
        </p:nvSpPr>
        <p:spPr>
          <a:xfrm>
            <a:off x="4499992" y="6165304"/>
            <a:ext cx="46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J = perte de charge unitaire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3520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Calcul pertes de charge régulières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23528" y="2711822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Formules empiriques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796136" y="271182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Nomogramme</a:t>
            </a:r>
            <a:endParaRPr lang="fr-FR" sz="3200" dirty="0"/>
          </a:p>
        </p:txBody>
      </p:sp>
      <p:grpSp>
        <p:nvGrpSpPr>
          <p:cNvPr id="25" name="Groupe 24"/>
          <p:cNvGrpSpPr/>
          <p:nvPr/>
        </p:nvGrpSpPr>
        <p:grpSpPr>
          <a:xfrm>
            <a:off x="2771800" y="1565920"/>
            <a:ext cx="2952328" cy="1089248"/>
            <a:chOff x="3203848" y="980728"/>
            <a:chExt cx="2520280" cy="1089248"/>
          </a:xfrm>
        </p:grpSpPr>
        <p:grpSp>
          <p:nvGrpSpPr>
            <p:cNvPr id="2" name="Groupe 13"/>
            <p:cNvGrpSpPr/>
            <p:nvPr/>
          </p:nvGrpSpPr>
          <p:grpSpPr>
            <a:xfrm>
              <a:off x="3203848" y="980728"/>
              <a:ext cx="2520280" cy="864096"/>
              <a:chOff x="3203848" y="1124744"/>
              <a:chExt cx="2520280" cy="864096"/>
            </a:xfrm>
          </p:grpSpPr>
          <p:cxnSp>
            <p:nvCxnSpPr>
              <p:cNvPr id="11" name="Connecteur droit avec flèche 10"/>
              <p:cNvCxnSpPr/>
              <p:nvPr/>
            </p:nvCxnSpPr>
            <p:spPr>
              <a:xfrm>
                <a:off x="4572000" y="1124744"/>
                <a:ext cx="1152128" cy="8640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10800000" flipV="1">
                <a:off x="3203848" y="1124744"/>
                <a:ext cx="1368152" cy="7920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necteur droit avec flèche 23"/>
            <p:cNvCxnSpPr>
              <a:stCxn id="7" idx="2"/>
            </p:cNvCxnSpPr>
            <p:nvPr/>
          </p:nvCxnSpPr>
          <p:spPr>
            <a:xfrm rot="16200000" flipH="1">
              <a:off x="4097862" y="1595838"/>
              <a:ext cx="945232" cy="3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15816" y="3287886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 </a:t>
            </a:r>
          </a:p>
          <a:p>
            <a:pPr algn="ctr"/>
            <a:r>
              <a:rPr lang="fr-FR" sz="3200" dirty="0" smtClean="0"/>
              <a:t>(Pont à Mousson)</a:t>
            </a:r>
            <a:endParaRPr lang="fr-FR" sz="3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1187624" y="5661248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Valables pour de l’eau uniquement</a:t>
            </a:r>
            <a:endParaRPr lang="fr-FR" sz="2800" dirty="0"/>
          </a:p>
        </p:txBody>
      </p:sp>
      <p:sp>
        <p:nvSpPr>
          <p:cNvPr id="29" name="Accolade ouvrante 28"/>
          <p:cNvSpPr/>
          <p:nvPr/>
        </p:nvSpPr>
        <p:spPr>
          <a:xfrm rot="16200000">
            <a:off x="2608260" y="2240868"/>
            <a:ext cx="1080120" cy="561662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3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71400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Canalisation en fonte ductile (PAM)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467544" y="1052736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Tableau (PAM) utilisable pour de l’eau uniquement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35496" y="5589240"/>
            <a:ext cx="504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Contrôle revêtement intérieur en mortier de ciment de tuyaux en fonte ductile</a:t>
            </a:r>
            <a:endParaRPr lang="fr-FR" sz="24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683568" y="1988840"/>
            <a:ext cx="3834756" cy="3528392"/>
            <a:chOff x="1043608" y="1340768"/>
            <a:chExt cx="3834756" cy="3528392"/>
          </a:xfrm>
        </p:grpSpPr>
        <p:pic>
          <p:nvPicPr>
            <p:cNvPr id="1786881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 l="19881" t="32367" r="50000" b="18367"/>
            <a:stretch>
              <a:fillRect/>
            </a:stretch>
          </p:blipFill>
          <p:spPr bwMode="auto">
            <a:xfrm>
              <a:off x="1043608" y="1340768"/>
              <a:ext cx="3834756" cy="3528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 rot="420000">
              <a:off x="3275856" y="2636912"/>
              <a:ext cx="504056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8112" y="2276872"/>
              <a:ext cx="288032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115616" y="4437112"/>
              <a:ext cx="180020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chemeClr val="bg1"/>
                  </a:solidFill>
                </a:rPr>
                <a:t>Copyright PAM - France</a:t>
              </a:r>
              <a:endParaRPr lang="fr-F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868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1772816"/>
            <a:ext cx="2592288" cy="169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lèche vers le bas 10"/>
          <p:cNvSpPr/>
          <p:nvPr/>
        </p:nvSpPr>
        <p:spPr>
          <a:xfrm>
            <a:off x="4211960" y="764704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5868144" y="3645024"/>
            <a:ext cx="2512279" cy="2619403"/>
            <a:chOff x="611560" y="2204864"/>
            <a:chExt cx="4096455" cy="3785887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081" t="30800" r="49994" b="18801"/>
            <a:stretch>
              <a:fillRect/>
            </a:stretch>
          </p:blipFill>
          <p:spPr bwMode="auto">
            <a:xfrm>
              <a:off x="755576" y="2204864"/>
              <a:ext cx="3952439" cy="3744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ZoneTexte 13"/>
            <p:cNvSpPr txBox="1"/>
            <p:nvPr/>
          </p:nvSpPr>
          <p:spPr>
            <a:xfrm>
              <a:off x="611560" y="5661248"/>
              <a:ext cx="2254524" cy="32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/>
                <a:t>Copyright PAM - France</a:t>
              </a:r>
              <a:endParaRPr lang="fr-FR" sz="800" dirty="0"/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5148064" y="6237312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Chantier adduction eau (Alger)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837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Les pertes de charge</a:t>
            </a:r>
            <a:endParaRPr lang="fr-F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 l="32099" t="26203" r="25840" b="28122"/>
          <a:stretch>
            <a:fillRect/>
          </a:stretch>
        </p:blipFill>
        <p:spPr bwMode="auto">
          <a:xfrm>
            <a:off x="395536" y="1196752"/>
            <a:ext cx="684076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7308304" y="1412776"/>
            <a:ext cx="144016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Fluide parfait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7380312" y="3861048"/>
            <a:ext cx="144016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Fluide réel</a:t>
            </a:r>
            <a:endParaRPr lang="fr-FR" sz="28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6084168" y="3661375"/>
            <a:ext cx="1296144" cy="576064"/>
          </a:xfrm>
          <a:prstGeom prst="line">
            <a:avLst/>
          </a:prstGeom>
          <a:ln w="15875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11560" y="5661248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Une partie de l’énergie mécanique est dissipée en chaleur en raison des frottements</a:t>
            </a:r>
            <a:endParaRPr lang="fr-FR" sz="2800" dirty="0"/>
          </a:p>
        </p:txBody>
      </p:sp>
      <p:sp>
        <p:nvSpPr>
          <p:cNvPr id="18" name="Rectangle 17"/>
          <p:cNvSpPr/>
          <p:nvPr/>
        </p:nvSpPr>
        <p:spPr>
          <a:xfrm>
            <a:off x="3275856" y="1988840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173860" y="2141240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057006" y="2331740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6021685" y="2512715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7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195" name="Picture 3"/>
          <p:cNvPicPr>
            <a:picLocks noChangeAspect="1" noChangeArrowheads="1"/>
          </p:cNvPicPr>
          <p:nvPr/>
        </p:nvPicPr>
        <p:blipFill>
          <a:blip r:embed="rId2" cstate="print"/>
          <a:srcRect l="43312" t="20999" r="34638" b="62201"/>
          <a:stretch>
            <a:fillRect/>
          </a:stretch>
        </p:blipFill>
        <p:spPr bwMode="auto">
          <a:xfrm>
            <a:off x="539552" y="764704"/>
            <a:ext cx="4368485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8196" name="Picture 4"/>
          <p:cNvPicPr>
            <a:picLocks noChangeAspect="1" noChangeArrowheads="1"/>
          </p:cNvPicPr>
          <p:nvPr/>
        </p:nvPicPr>
        <p:blipFill>
          <a:blip r:embed="rId3" cstate="print"/>
          <a:srcRect l="71665" t="55999" r="18101" b="30001"/>
          <a:stretch>
            <a:fillRect/>
          </a:stretch>
        </p:blipFill>
        <p:spPr bwMode="auto">
          <a:xfrm>
            <a:off x="5652120" y="1772816"/>
            <a:ext cx="2620381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212976"/>
            <a:ext cx="3906011" cy="292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4365104"/>
            <a:ext cx="292417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10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Rugosité absolue</a:t>
            </a:r>
            <a:endParaRPr lang="fr-F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l="36246" t="43922" r="35529" b="32453"/>
          <a:stretch>
            <a:fillRect/>
          </a:stretch>
        </p:blipFill>
        <p:spPr bwMode="auto">
          <a:xfrm>
            <a:off x="1619672" y="2348880"/>
            <a:ext cx="657973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5436096" y="3284984"/>
            <a:ext cx="129614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latin typeface="+mj-lt"/>
                <a:sym typeface="Symbol"/>
              </a:rPr>
              <a:t></a:t>
            </a:r>
            <a:r>
              <a:rPr lang="fr-FR" sz="3200" dirty="0" smtClean="0"/>
              <a:t> ou k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0238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14432" y="53752"/>
            <a:ext cx="914501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Calcul pertes de charge régulières</a:t>
            </a:r>
            <a:br>
              <a:rPr lang="fr-FR" dirty="0" smtClean="0"/>
            </a:br>
            <a:r>
              <a:rPr lang="fr-FR" dirty="0" smtClean="0"/>
              <a:t>formules empiriques</a:t>
            </a:r>
            <a:endParaRPr lang="fr-FR" dirty="0"/>
          </a:p>
        </p:txBody>
      </p:sp>
      <p:graphicFrame>
        <p:nvGraphicFramePr>
          <p:cNvPr id="267281" name="Object 17"/>
          <p:cNvGraphicFramePr>
            <a:graphicFrameLocks noChangeAspect="1"/>
          </p:cNvGraphicFramePr>
          <p:nvPr/>
        </p:nvGraphicFramePr>
        <p:xfrm>
          <a:off x="2797175" y="1614488"/>
          <a:ext cx="3876675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Équation" r:id="rId3" imgW="838080" imgH="393480" progId="Equation.3">
                  <p:embed/>
                </p:oleObj>
              </mc:Choice>
              <mc:Fallback>
                <p:oleObj name="Équation" r:id="rId3" imgW="838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1614488"/>
                        <a:ext cx="3876675" cy="181451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144016" y="3708400"/>
            <a:ext cx="9036496" cy="3104976"/>
            <a:chOff x="323528" y="3357071"/>
            <a:chExt cx="9036496" cy="3104976"/>
          </a:xfrm>
        </p:grpSpPr>
        <p:graphicFrame>
          <p:nvGraphicFramePr>
            <p:cNvPr id="2" name="Object 17"/>
            <p:cNvGraphicFramePr>
              <a:graphicFrameLocks noChangeAspect="1"/>
            </p:cNvGraphicFramePr>
            <p:nvPr/>
          </p:nvGraphicFramePr>
          <p:xfrm>
            <a:off x="3883150" y="3357071"/>
            <a:ext cx="1692275" cy="1038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3" name="Équation" r:id="rId5" imgW="330120" imgH="203040" progId="Equation.3">
                    <p:embed/>
                  </p:oleObj>
                </mc:Choice>
                <mc:Fallback>
                  <p:oleObj name="Équation" r:id="rId5" imgW="3301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3150" y="3357071"/>
                          <a:ext cx="1692275" cy="1038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33">
                                  <a:alpha val="61000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rgbClr val="66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Groupe 19"/>
            <p:cNvGrpSpPr/>
            <p:nvPr/>
          </p:nvGrpSpPr>
          <p:grpSpPr>
            <a:xfrm>
              <a:off x="1979712" y="4581128"/>
              <a:ext cx="5184576" cy="1152128"/>
              <a:chOff x="2843808" y="4509120"/>
              <a:chExt cx="3096344" cy="1152128"/>
            </a:xfrm>
          </p:grpSpPr>
          <p:grpSp>
            <p:nvGrpSpPr>
              <p:cNvPr id="13" name="Groupe 12"/>
              <p:cNvGrpSpPr/>
              <p:nvPr/>
            </p:nvGrpSpPr>
            <p:grpSpPr>
              <a:xfrm>
                <a:off x="2843808" y="4509120"/>
                <a:ext cx="3096344" cy="504056"/>
                <a:chOff x="3203848" y="4365104"/>
                <a:chExt cx="2520280" cy="864096"/>
              </a:xfrm>
            </p:grpSpPr>
            <p:cxnSp>
              <p:nvCxnSpPr>
                <p:cNvPr id="8" name="Connecteur droit avec flèche 7"/>
                <p:cNvCxnSpPr/>
                <p:nvPr/>
              </p:nvCxnSpPr>
              <p:spPr>
                <a:xfrm>
                  <a:off x="4572000" y="4365104"/>
                  <a:ext cx="1152128" cy="86409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eur droit avec flèche 8"/>
                <p:cNvCxnSpPr/>
                <p:nvPr/>
              </p:nvCxnSpPr>
              <p:spPr>
                <a:xfrm rot="10800000" flipV="1">
                  <a:off x="3203848" y="4365104"/>
                  <a:ext cx="1368152" cy="79208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4023700" y="4509120"/>
                <a:ext cx="1008112" cy="1152128"/>
                <a:chOff x="4211960" y="5517232"/>
                <a:chExt cx="1008112" cy="504056"/>
              </a:xfrm>
            </p:grpSpPr>
            <p:cxnSp>
              <p:nvCxnSpPr>
                <p:cNvPr id="15" name="Connecteur droit avec flèche 14"/>
                <p:cNvCxnSpPr/>
                <p:nvPr/>
              </p:nvCxnSpPr>
              <p:spPr>
                <a:xfrm rot="5400000">
                  <a:off x="4211960" y="5517232"/>
                  <a:ext cx="504056" cy="50405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eur droit avec flèche 16"/>
                <p:cNvCxnSpPr/>
                <p:nvPr/>
              </p:nvCxnSpPr>
              <p:spPr>
                <a:xfrm rot="16200000" flipH="1">
                  <a:off x="4716016" y="5517232"/>
                  <a:ext cx="504056" cy="50405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ZoneTexte 20"/>
            <p:cNvSpPr txBox="1"/>
            <p:nvPr/>
          </p:nvSpPr>
          <p:spPr>
            <a:xfrm>
              <a:off x="323528" y="4797152"/>
              <a:ext cx="1619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CHEZY</a:t>
              </a:r>
              <a:endParaRPr lang="fr-FR" sz="3200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879304" y="5795768"/>
              <a:ext cx="1619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DARCY</a:t>
              </a:r>
              <a:endParaRPr lang="fr-FR" sz="3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220072" y="5877272"/>
              <a:ext cx="1619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LEVY</a:t>
              </a:r>
              <a:endParaRPr lang="fr-FR" sz="3200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876256" y="4509120"/>
              <a:ext cx="24837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CALMON -LECHAPT</a:t>
              </a:r>
              <a:endParaRPr lang="fr-FR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29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Calcul pertes de charge régulières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23528" y="2711822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Formules empiriques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796136" y="271182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Nomogramme</a:t>
            </a:r>
            <a:endParaRPr lang="fr-FR" sz="3200" dirty="0"/>
          </a:p>
        </p:txBody>
      </p:sp>
      <p:grpSp>
        <p:nvGrpSpPr>
          <p:cNvPr id="25" name="Groupe 24"/>
          <p:cNvGrpSpPr/>
          <p:nvPr/>
        </p:nvGrpSpPr>
        <p:grpSpPr>
          <a:xfrm>
            <a:off x="2771800" y="1565920"/>
            <a:ext cx="2952328" cy="1089248"/>
            <a:chOff x="3203848" y="980728"/>
            <a:chExt cx="2520280" cy="1089248"/>
          </a:xfrm>
        </p:grpSpPr>
        <p:grpSp>
          <p:nvGrpSpPr>
            <p:cNvPr id="2" name="Groupe 13"/>
            <p:cNvGrpSpPr/>
            <p:nvPr/>
          </p:nvGrpSpPr>
          <p:grpSpPr>
            <a:xfrm>
              <a:off x="3203848" y="980728"/>
              <a:ext cx="2520280" cy="864096"/>
              <a:chOff x="3203848" y="1124744"/>
              <a:chExt cx="2520280" cy="864096"/>
            </a:xfrm>
          </p:grpSpPr>
          <p:cxnSp>
            <p:nvCxnSpPr>
              <p:cNvPr id="11" name="Connecteur droit avec flèche 10"/>
              <p:cNvCxnSpPr/>
              <p:nvPr/>
            </p:nvCxnSpPr>
            <p:spPr>
              <a:xfrm>
                <a:off x="4572000" y="1124744"/>
                <a:ext cx="1152128" cy="8640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10800000" flipV="1">
                <a:off x="3203848" y="1124744"/>
                <a:ext cx="1368152" cy="7920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Connecteur droit avec flèche 23"/>
            <p:cNvCxnSpPr>
              <a:stCxn id="7" idx="2"/>
            </p:cNvCxnSpPr>
            <p:nvPr/>
          </p:nvCxnSpPr>
          <p:spPr>
            <a:xfrm rot="16200000" flipH="1">
              <a:off x="4097862" y="1595838"/>
              <a:ext cx="945232" cy="3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15816" y="3287886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Tableau </a:t>
            </a:r>
          </a:p>
          <a:p>
            <a:pPr algn="ctr"/>
            <a:r>
              <a:rPr lang="fr-FR" sz="3200" dirty="0" smtClean="0"/>
              <a:t>(Pont à Mousson)</a:t>
            </a:r>
            <a:endParaRPr lang="fr-FR" sz="3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1187624" y="5661248"/>
            <a:ext cx="3816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Valables pour de l’eau uniquement</a:t>
            </a:r>
            <a:endParaRPr lang="fr-FR" sz="2800" dirty="0"/>
          </a:p>
        </p:txBody>
      </p:sp>
      <p:sp>
        <p:nvSpPr>
          <p:cNvPr id="29" name="Accolade ouvrante 28"/>
          <p:cNvSpPr/>
          <p:nvPr/>
        </p:nvSpPr>
        <p:spPr>
          <a:xfrm rot="16200000">
            <a:off x="2608260" y="2240868"/>
            <a:ext cx="1080120" cy="561662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22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-18256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Exercice d’application : </a:t>
            </a:r>
            <a:br>
              <a:rPr lang="fr-FR" dirty="0" smtClean="0"/>
            </a:br>
            <a:r>
              <a:rPr lang="fr-FR" dirty="0" smtClean="0"/>
              <a:t>calcul des pertes de charge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-52504" y="1340768"/>
            <a:ext cx="9361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Calculer</a:t>
            </a:r>
            <a:r>
              <a:rPr lang="fr-FR" sz="2800" dirty="0" smtClean="0"/>
              <a:t> les PDC totales d’un circuit constitué par une conduite en fonte de 1300 mètres, d’un diamètre de 200 mm, et d’une rugosité absolue de 0,1 </a:t>
            </a:r>
            <a:r>
              <a:rPr lang="fr-FR" sz="2800" dirty="0" err="1" smtClean="0"/>
              <a:t>mm.</a:t>
            </a:r>
            <a:endParaRPr lang="fr-FR" sz="2800" dirty="0" smtClean="0"/>
          </a:p>
          <a:p>
            <a:r>
              <a:rPr lang="fr-FR" sz="2800" dirty="0" smtClean="0"/>
              <a:t>De l’eau circule dans la conduite au débit de 3000 L/min.</a:t>
            </a:r>
          </a:p>
          <a:p>
            <a:r>
              <a:rPr lang="fr-FR" sz="2800" dirty="0" smtClean="0"/>
              <a:t>On retrouve dans le circuit 4 coudes de courbure moyenne ou tés coniques 3/4 et 4 clapets de retenue à battants (ouverts).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27584" y="4834735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ym typeface="Symbol"/>
              </a:rPr>
              <a:t></a:t>
            </a:r>
            <a:r>
              <a:rPr lang="fr-FR" sz="2800" dirty="0" err="1" smtClean="0"/>
              <a:t>Htot</a:t>
            </a:r>
            <a:r>
              <a:rPr lang="fr-FR" sz="2800" dirty="0" smtClean="0"/>
              <a:t> = 16,5 </a:t>
            </a:r>
            <a:r>
              <a:rPr lang="fr-FR" sz="2800" dirty="0" err="1" smtClean="0"/>
              <a:t>mCE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5866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smtClean="0"/>
              <a:t>Coup de bélier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2195736" y="3501008"/>
            <a:ext cx="3384376" cy="2919062"/>
            <a:chOff x="539552" y="3166886"/>
            <a:chExt cx="3384376" cy="2919062"/>
          </a:xfrm>
        </p:grpSpPr>
        <p:pic>
          <p:nvPicPr>
            <p:cNvPr id="48131" name="Image 4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3166886"/>
              <a:ext cx="3207693" cy="2919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2411760" y="3356992"/>
              <a:ext cx="1512168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8133" name="Image 6" descr="belier_diaporama_large.jpg"/>
          <p:cNvPicPr>
            <a:picLocks noChangeAspect="1"/>
          </p:cNvPicPr>
          <p:nvPr/>
        </p:nvPicPr>
        <p:blipFill>
          <a:blip r:embed="rId3" cstate="print"/>
          <a:srcRect l="21385" r="7333"/>
          <a:stretch>
            <a:fillRect/>
          </a:stretch>
        </p:blipFill>
        <p:spPr bwMode="auto">
          <a:xfrm>
            <a:off x="2483768" y="813326"/>
            <a:ext cx="1785806" cy="173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4644008" y="1025352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- Onde de pression</a:t>
            </a:r>
          </a:p>
          <a:p>
            <a:r>
              <a:rPr lang="fr-FR" sz="2800" dirty="0" smtClean="0"/>
              <a:t>- Surpression, dépression</a:t>
            </a:r>
          </a:p>
          <a:p>
            <a:r>
              <a:rPr lang="fr-FR" sz="2800" dirty="0" smtClean="0"/>
              <a:t>- Détérioration installation</a:t>
            </a:r>
            <a:endParaRPr lang="fr-FR" sz="2800" dirty="0"/>
          </a:p>
        </p:txBody>
      </p:sp>
      <p:pic>
        <p:nvPicPr>
          <p:cNvPr id="10" name="Image 7" descr="PHOTPAPJMHX3.jpg"/>
          <p:cNvPicPr>
            <a:picLocks noChangeAspect="1"/>
          </p:cNvPicPr>
          <p:nvPr/>
        </p:nvPicPr>
        <p:blipFill>
          <a:blip r:embed="rId4" cstate="print"/>
          <a:srcRect l="69197"/>
          <a:stretch>
            <a:fillRect/>
          </a:stretch>
        </p:blipFill>
        <p:spPr bwMode="auto">
          <a:xfrm>
            <a:off x="395536" y="3356992"/>
            <a:ext cx="1410374" cy="330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Image 5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217619" cy="320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82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/>
              <a:t>Coup de bélier</a:t>
            </a:r>
          </a:p>
        </p:txBody>
      </p:sp>
      <p:pic>
        <p:nvPicPr>
          <p:cNvPr id="48132" name="Imag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7435179" cy="564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76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 smtClean="0"/>
              <a:t>Coup de bélier : mise à profit</a:t>
            </a:r>
          </a:p>
        </p:txBody>
      </p:sp>
      <p:pic>
        <p:nvPicPr>
          <p:cNvPr id="48133" name="Image 6" descr="belier_diaporama_large.jpg"/>
          <p:cNvPicPr>
            <a:picLocks noChangeAspect="1"/>
          </p:cNvPicPr>
          <p:nvPr/>
        </p:nvPicPr>
        <p:blipFill>
          <a:blip r:embed="rId2" cstate="print"/>
          <a:srcRect l="21385" r="7333"/>
          <a:stretch>
            <a:fillRect/>
          </a:stretch>
        </p:blipFill>
        <p:spPr bwMode="auto">
          <a:xfrm>
            <a:off x="3707904" y="809328"/>
            <a:ext cx="1641790" cy="159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Image 7" descr="belier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24944"/>
            <a:ext cx="4032448" cy="301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323528" y="6093296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Bélier hydraulique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4644008" y="3429000"/>
            <a:ext cx="468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- Pompage d’eau sans moteur</a:t>
            </a:r>
          </a:p>
          <a:p>
            <a:r>
              <a:rPr lang="fr-FR" sz="2800" dirty="0" smtClean="0"/>
              <a:t>- 20% de l’eau remontée</a:t>
            </a:r>
          </a:p>
          <a:p>
            <a:pPr>
              <a:buFontTx/>
              <a:buChar char="-"/>
            </a:pPr>
            <a:r>
              <a:rPr lang="fr-FR" sz="2800" dirty="0" smtClean="0"/>
              <a:t> Système autonome</a:t>
            </a:r>
          </a:p>
        </p:txBody>
      </p:sp>
      <p:grpSp>
        <p:nvGrpSpPr>
          <p:cNvPr id="9" name="Group 1"/>
          <p:cNvGrpSpPr>
            <a:grpSpLocks/>
          </p:cNvGrpSpPr>
          <p:nvPr/>
        </p:nvGrpSpPr>
        <p:grpSpPr bwMode="auto">
          <a:xfrm>
            <a:off x="7092280" y="1700808"/>
            <a:ext cx="1093093" cy="1017464"/>
            <a:chOff x="2304" y="1584"/>
            <a:chExt cx="1740" cy="1554"/>
          </a:xfrm>
        </p:grpSpPr>
        <p:sp>
          <p:nvSpPr>
            <p:cNvPr id="10" name="Film"/>
            <p:cNvSpPr>
              <a:spLocks noEditPoints="1" noChangeArrowheads="1"/>
            </p:cNvSpPr>
            <p:nvPr/>
          </p:nvSpPr>
          <p:spPr bwMode="auto">
            <a:xfrm>
              <a:off x="2304" y="1980"/>
              <a:ext cx="726" cy="1158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Sound"/>
            <p:cNvSpPr>
              <a:spLocks noEditPoints="1" noChangeArrowheads="1"/>
            </p:cNvSpPr>
            <p:nvPr/>
          </p:nvSpPr>
          <p:spPr bwMode="auto">
            <a:xfrm>
              <a:off x="2724" y="1584"/>
              <a:ext cx="1008" cy="768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Photo">
              <a:hlinkClick r:id="rId4" action="ppaction://hlinkfile"/>
            </p:cNvPr>
            <p:cNvSpPr>
              <a:spLocks noEditPoints="1" noChangeArrowheads="1"/>
            </p:cNvSpPr>
            <p:nvPr/>
          </p:nvSpPr>
          <p:spPr bwMode="auto">
            <a:xfrm>
              <a:off x="3108" y="2040"/>
              <a:ext cx="936" cy="696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778 w 21600"/>
                <a:gd name="T17" fmla="*/ 8228 h 21600"/>
                <a:gd name="T18" fmla="*/ 13757 w 21600"/>
                <a:gd name="T19" fmla="*/ 1688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Music"/>
            <p:cNvSpPr>
              <a:spLocks noEditPoints="1" noChangeArrowheads="1"/>
            </p:cNvSpPr>
            <p:nvPr/>
          </p:nvSpPr>
          <p:spPr bwMode="auto">
            <a:xfrm>
              <a:off x="3216" y="2448"/>
              <a:ext cx="768" cy="672"/>
            </a:xfrm>
            <a:custGeom>
              <a:avLst/>
              <a:gdLst>
                <a:gd name="T0" fmla="*/ 7352 w 21600"/>
                <a:gd name="T1" fmla="*/ 46 h 21600"/>
                <a:gd name="T2" fmla="*/ 7373 w 21600"/>
                <a:gd name="T3" fmla="*/ 9900 h 21600"/>
                <a:gd name="T4" fmla="*/ 21683 w 21600"/>
                <a:gd name="T5" fmla="*/ 10061 h 21600"/>
                <a:gd name="T6" fmla="*/ 7352 w 21600"/>
                <a:gd name="T7" fmla="*/ 46 h 21600"/>
                <a:gd name="T8" fmla="*/ 21600 w 21600"/>
                <a:gd name="T9" fmla="*/ 0 h 21600"/>
                <a:gd name="T10" fmla="*/ 7975 w 21600"/>
                <a:gd name="T11" fmla="*/ 923 h 21600"/>
                <a:gd name="T12" fmla="*/ 20935 w 21600"/>
                <a:gd name="T13" fmla="*/ 535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1600" h="21600">
                  <a:moveTo>
                    <a:pt x="7352" y="46"/>
                  </a:moveTo>
                  <a:lnTo>
                    <a:pt x="7373" y="9900"/>
                  </a:lnTo>
                  <a:lnTo>
                    <a:pt x="7352" y="16107"/>
                  </a:lnTo>
                  <a:lnTo>
                    <a:pt x="7103" y="15969"/>
                  </a:lnTo>
                  <a:lnTo>
                    <a:pt x="6729" y="15692"/>
                  </a:lnTo>
                  <a:lnTo>
                    <a:pt x="6355" y="15553"/>
                  </a:lnTo>
                  <a:lnTo>
                    <a:pt x="5981" y="15415"/>
                  </a:lnTo>
                  <a:lnTo>
                    <a:pt x="5607" y="15276"/>
                  </a:lnTo>
                  <a:lnTo>
                    <a:pt x="5109" y="15138"/>
                  </a:lnTo>
                  <a:lnTo>
                    <a:pt x="4735" y="15138"/>
                  </a:lnTo>
                  <a:lnTo>
                    <a:pt x="4236" y="15138"/>
                  </a:lnTo>
                  <a:lnTo>
                    <a:pt x="3364" y="15138"/>
                  </a:lnTo>
                  <a:lnTo>
                    <a:pt x="2616" y="15276"/>
                  </a:lnTo>
                  <a:lnTo>
                    <a:pt x="1869" y="15692"/>
                  </a:lnTo>
                  <a:lnTo>
                    <a:pt x="1246" y="15969"/>
                  </a:lnTo>
                  <a:lnTo>
                    <a:pt x="747" y="16523"/>
                  </a:lnTo>
                  <a:lnTo>
                    <a:pt x="373" y="17076"/>
                  </a:lnTo>
                  <a:lnTo>
                    <a:pt x="124" y="17630"/>
                  </a:lnTo>
                  <a:lnTo>
                    <a:pt x="0" y="18323"/>
                  </a:lnTo>
                  <a:lnTo>
                    <a:pt x="124" y="19015"/>
                  </a:lnTo>
                  <a:lnTo>
                    <a:pt x="373" y="19569"/>
                  </a:lnTo>
                  <a:lnTo>
                    <a:pt x="747" y="20123"/>
                  </a:lnTo>
                  <a:lnTo>
                    <a:pt x="1246" y="20676"/>
                  </a:lnTo>
                  <a:lnTo>
                    <a:pt x="1869" y="21092"/>
                  </a:lnTo>
                  <a:lnTo>
                    <a:pt x="2616" y="21369"/>
                  </a:lnTo>
                  <a:lnTo>
                    <a:pt x="3364" y="21507"/>
                  </a:lnTo>
                  <a:lnTo>
                    <a:pt x="4236" y="21646"/>
                  </a:lnTo>
                  <a:lnTo>
                    <a:pt x="5109" y="21507"/>
                  </a:lnTo>
                  <a:lnTo>
                    <a:pt x="5856" y="21369"/>
                  </a:lnTo>
                  <a:lnTo>
                    <a:pt x="6604" y="21092"/>
                  </a:lnTo>
                  <a:lnTo>
                    <a:pt x="7227" y="20676"/>
                  </a:lnTo>
                  <a:lnTo>
                    <a:pt x="7726" y="20123"/>
                  </a:lnTo>
                  <a:lnTo>
                    <a:pt x="8100" y="19569"/>
                  </a:lnTo>
                  <a:lnTo>
                    <a:pt x="8349" y="19015"/>
                  </a:lnTo>
                  <a:lnTo>
                    <a:pt x="8473" y="18323"/>
                  </a:lnTo>
                  <a:lnTo>
                    <a:pt x="8473" y="6276"/>
                  </a:lnTo>
                  <a:lnTo>
                    <a:pt x="20561" y="6276"/>
                  </a:lnTo>
                  <a:lnTo>
                    <a:pt x="20561" y="16107"/>
                  </a:lnTo>
                  <a:lnTo>
                    <a:pt x="20187" y="15830"/>
                  </a:lnTo>
                  <a:lnTo>
                    <a:pt x="19938" y="15692"/>
                  </a:lnTo>
                  <a:lnTo>
                    <a:pt x="19564" y="15553"/>
                  </a:lnTo>
                  <a:lnTo>
                    <a:pt x="19190" y="15415"/>
                  </a:lnTo>
                  <a:lnTo>
                    <a:pt x="18692" y="15276"/>
                  </a:lnTo>
                  <a:lnTo>
                    <a:pt x="18318" y="15138"/>
                  </a:lnTo>
                  <a:lnTo>
                    <a:pt x="17944" y="15138"/>
                  </a:lnTo>
                  <a:lnTo>
                    <a:pt x="17446" y="15138"/>
                  </a:lnTo>
                  <a:lnTo>
                    <a:pt x="16573" y="15138"/>
                  </a:lnTo>
                  <a:lnTo>
                    <a:pt x="15826" y="15276"/>
                  </a:lnTo>
                  <a:lnTo>
                    <a:pt x="15078" y="15692"/>
                  </a:lnTo>
                  <a:lnTo>
                    <a:pt x="14455" y="15969"/>
                  </a:lnTo>
                  <a:lnTo>
                    <a:pt x="13956" y="16523"/>
                  </a:lnTo>
                  <a:lnTo>
                    <a:pt x="13583" y="17076"/>
                  </a:lnTo>
                  <a:lnTo>
                    <a:pt x="13333" y="17630"/>
                  </a:lnTo>
                  <a:lnTo>
                    <a:pt x="13209" y="18323"/>
                  </a:lnTo>
                  <a:lnTo>
                    <a:pt x="13333" y="19015"/>
                  </a:lnTo>
                  <a:lnTo>
                    <a:pt x="13583" y="19569"/>
                  </a:lnTo>
                  <a:lnTo>
                    <a:pt x="13956" y="20123"/>
                  </a:lnTo>
                  <a:lnTo>
                    <a:pt x="14455" y="20676"/>
                  </a:lnTo>
                  <a:lnTo>
                    <a:pt x="15078" y="21092"/>
                  </a:lnTo>
                  <a:lnTo>
                    <a:pt x="15826" y="21369"/>
                  </a:lnTo>
                  <a:lnTo>
                    <a:pt x="16573" y="21507"/>
                  </a:lnTo>
                  <a:lnTo>
                    <a:pt x="17446" y="21646"/>
                  </a:lnTo>
                  <a:lnTo>
                    <a:pt x="18318" y="21507"/>
                  </a:lnTo>
                  <a:lnTo>
                    <a:pt x="19066" y="21369"/>
                  </a:lnTo>
                  <a:lnTo>
                    <a:pt x="19813" y="21092"/>
                  </a:lnTo>
                  <a:lnTo>
                    <a:pt x="20436" y="20676"/>
                  </a:lnTo>
                  <a:lnTo>
                    <a:pt x="20935" y="20123"/>
                  </a:lnTo>
                  <a:lnTo>
                    <a:pt x="21309" y="19569"/>
                  </a:lnTo>
                  <a:lnTo>
                    <a:pt x="21558" y="19015"/>
                  </a:lnTo>
                  <a:lnTo>
                    <a:pt x="21683" y="18323"/>
                  </a:lnTo>
                  <a:lnTo>
                    <a:pt x="21683" y="10061"/>
                  </a:lnTo>
                  <a:lnTo>
                    <a:pt x="21683" y="46"/>
                  </a:lnTo>
                  <a:lnTo>
                    <a:pt x="7352" y="46"/>
                  </a:lnTo>
                  <a:close/>
                </a:path>
              </a:pathLst>
            </a:cu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1354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826" name="Picture 2"/>
          <p:cNvPicPr>
            <a:picLocks noChangeAspect="1" noChangeArrowheads="1"/>
          </p:cNvPicPr>
          <p:nvPr/>
        </p:nvPicPr>
        <p:blipFill>
          <a:blip r:embed="rId2" cstate="print"/>
          <a:srcRect t="3029" r="2862" b="14595"/>
          <a:stretch>
            <a:fillRect/>
          </a:stretch>
        </p:blipFill>
        <p:spPr bwMode="auto">
          <a:xfrm>
            <a:off x="1331640" y="377280"/>
            <a:ext cx="597666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143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fr-FR" dirty="0" smtClean="0"/>
              <a:t>Ecoulement libre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/>
          <a:srcRect l="31818" t="40969" r="51025" b="47219"/>
          <a:stretch>
            <a:fillRect/>
          </a:stretch>
        </p:blipFill>
        <p:spPr bwMode="auto">
          <a:xfrm>
            <a:off x="755576" y="1772816"/>
            <a:ext cx="427847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e 15"/>
          <p:cNvGrpSpPr/>
          <p:nvPr/>
        </p:nvGrpSpPr>
        <p:grpSpPr>
          <a:xfrm>
            <a:off x="899592" y="3501008"/>
            <a:ext cx="2952328" cy="2592288"/>
            <a:chOff x="1475656" y="3501008"/>
            <a:chExt cx="2952328" cy="2592288"/>
          </a:xfrm>
        </p:grpSpPr>
        <p:sp>
          <p:nvSpPr>
            <p:cNvPr id="9" name="Ellipse 8"/>
            <p:cNvSpPr/>
            <p:nvPr/>
          </p:nvSpPr>
          <p:spPr>
            <a:xfrm>
              <a:off x="2155573" y="4131335"/>
              <a:ext cx="1997163" cy="193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5656" y="3501008"/>
              <a:ext cx="2952328" cy="1582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158470" y="4158618"/>
              <a:ext cx="1997163" cy="1934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Object 17"/>
          <p:cNvGraphicFramePr>
            <a:graphicFrameLocks noChangeAspect="1"/>
          </p:cNvGraphicFramePr>
          <p:nvPr/>
        </p:nvGraphicFramePr>
        <p:xfrm>
          <a:off x="3995738" y="4656138"/>
          <a:ext cx="2509837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Équation" r:id="rId5" imgW="965160" imgH="393480" progId="Equation.3">
                  <p:embed/>
                </p:oleObj>
              </mc:Choice>
              <mc:Fallback>
                <p:oleObj name="Équation" r:id="rId5" imgW="965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656138"/>
                        <a:ext cx="2509837" cy="102076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 6" descr="images-1.jpe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2080" y="1412776"/>
            <a:ext cx="3540125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827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6"/>
          <p:cNvGrpSpPr/>
          <p:nvPr/>
        </p:nvGrpSpPr>
        <p:grpSpPr>
          <a:xfrm>
            <a:off x="1331640" y="1700808"/>
            <a:ext cx="6696744" cy="4968552"/>
            <a:chOff x="1331640" y="1484784"/>
            <a:chExt cx="6696744" cy="4968552"/>
          </a:xfrm>
        </p:grpSpPr>
        <p:grpSp>
          <p:nvGrpSpPr>
            <p:cNvPr id="4" name="Groupe 7"/>
            <p:cNvGrpSpPr/>
            <p:nvPr/>
          </p:nvGrpSpPr>
          <p:grpSpPr>
            <a:xfrm>
              <a:off x="1331640" y="2420888"/>
              <a:ext cx="6188109" cy="4032448"/>
              <a:chOff x="1691680" y="1628800"/>
              <a:chExt cx="5828069" cy="3786834"/>
            </a:xfrm>
          </p:grpSpPr>
          <p:pic>
            <p:nvPicPr>
              <p:cNvPr id="68608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9567" t="18612" r="34422" b="55094"/>
              <a:stretch>
                <a:fillRect/>
              </a:stretch>
            </p:blipFill>
            <p:spPr bwMode="auto">
              <a:xfrm>
                <a:off x="1691680" y="1628800"/>
                <a:ext cx="5828069" cy="331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" name="Groupe 6"/>
              <p:cNvGrpSpPr/>
              <p:nvPr/>
            </p:nvGrpSpPr>
            <p:grpSpPr>
              <a:xfrm>
                <a:off x="4248343" y="3429000"/>
                <a:ext cx="144016" cy="1986634"/>
                <a:chOff x="4248343" y="3429000"/>
                <a:chExt cx="144016" cy="1986634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248343" y="3759450"/>
                  <a:ext cx="144016" cy="1656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4259460" y="3429000"/>
                  <a:ext cx="7200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" name="ZoneTexte 10"/>
            <p:cNvSpPr txBox="1"/>
            <p:nvPr/>
          </p:nvSpPr>
          <p:spPr>
            <a:xfrm>
              <a:off x="1691680" y="342900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grpSp>
          <p:nvGrpSpPr>
            <p:cNvPr id="8" name="Groupe 14"/>
            <p:cNvGrpSpPr/>
            <p:nvPr/>
          </p:nvGrpSpPr>
          <p:grpSpPr>
            <a:xfrm>
              <a:off x="1402853" y="1484784"/>
              <a:ext cx="6337499" cy="4464496"/>
              <a:chOff x="1402853" y="-82331"/>
              <a:chExt cx="6841555" cy="5239523"/>
            </a:xfrm>
          </p:grpSpPr>
          <p:cxnSp>
            <p:nvCxnSpPr>
              <p:cNvPr id="10" name="Connecteur droit 9"/>
              <p:cNvCxnSpPr/>
              <p:nvPr/>
            </p:nvCxnSpPr>
            <p:spPr>
              <a:xfrm>
                <a:off x="1403648" y="5157192"/>
                <a:ext cx="68407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5400000" flipH="1" flipV="1">
                <a:off x="-1210953" y="2531475"/>
                <a:ext cx="5228406" cy="7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17"/>
            <p:cNvGrpSpPr/>
            <p:nvPr/>
          </p:nvGrpSpPr>
          <p:grpSpPr>
            <a:xfrm>
              <a:off x="1763688" y="5301208"/>
              <a:ext cx="504000" cy="504000"/>
              <a:chOff x="8100392" y="2276872"/>
              <a:chExt cx="648072" cy="648072"/>
            </a:xfrm>
          </p:grpSpPr>
          <p:sp>
            <p:nvSpPr>
              <p:cNvPr id="16" name="ZoneTexte 15"/>
              <p:cNvSpPr txBox="1"/>
              <p:nvPr/>
            </p:nvSpPr>
            <p:spPr>
              <a:xfrm>
                <a:off x="8244408" y="2276872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1</a:t>
                </a:r>
                <a:endParaRPr lang="fr-FR" sz="3200" dirty="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" name="Groupe 18"/>
            <p:cNvGrpSpPr/>
            <p:nvPr/>
          </p:nvGrpSpPr>
          <p:grpSpPr>
            <a:xfrm>
              <a:off x="6516216" y="2564904"/>
              <a:ext cx="504000" cy="504000"/>
              <a:chOff x="8100392" y="2276872"/>
              <a:chExt cx="648072" cy="657872"/>
            </a:xfrm>
          </p:grpSpPr>
          <p:sp>
            <p:nvSpPr>
              <p:cNvPr id="20" name="ZoneTexte 19"/>
              <p:cNvSpPr txBox="1"/>
              <p:nvPr/>
            </p:nvSpPr>
            <p:spPr>
              <a:xfrm>
                <a:off x="8244408" y="2276872"/>
                <a:ext cx="360040" cy="6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2</a:t>
                </a:r>
                <a:endParaRPr lang="fr-FR" sz="3200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ZoneTexte 21"/>
            <p:cNvSpPr txBox="1"/>
            <p:nvPr/>
          </p:nvSpPr>
          <p:spPr>
            <a:xfrm>
              <a:off x="7380312" y="234888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24" name="Arc 23"/>
            <p:cNvSpPr/>
            <p:nvPr/>
          </p:nvSpPr>
          <p:spPr>
            <a:xfrm rot="1826979">
              <a:off x="2424590" y="4421910"/>
              <a:ext cx="1008112" cy="792088"/>
            </a:xfrm>
            <a:prstGeom prst="arc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25" name="Arc 24"/>
            <p:cNvSpPr/>
            <p:nvPr/>
          </p:nvSpPr>
          <p:spPr>
            <a:xfrm rot="14605329">
              <a:off x="5378415" y="3154291"/>
              <a:ext cx="2125375" cy="1056336"/>
            </a:xfrm>
            <a:prstGeom prst="arc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179512" y="980728"/>
            <a:ext cx="896448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dirty="0" err="1" smtClean="0"/>
              <a:t>Ep</a:t>
            </a:r>
            <a:r>
              <a:rPr lang="fr-FR" sz="2800" baseline="-25000" dirty="0" smtClean="0"/>
              <a:t>(position) 1</a:t>
            </a:r>
            <a:r>
              <a:rPr lang="fr-FR" sz="2800" dirty="0" smtClean="0"/>
              <a:t>+ </a:t>
            </a:r>
            <a:r>
              <a:rPr lang="fr-FR" sz="2800" dirty="0" err="1" smtClean="0"/>
              <a:t>Ep</a:t>
            </a:r>
            <a:r>
              <a:rPr lang="fr-FR" sz="2800" baseline="-25000" dirty="0" smtClean="0"/>
              <a:t>(pression)1 </a:t>
            </a:r>
            <a:r>
              <a:rPr lang="fr-FR" sz="2800" dirty="0" smtClean="0"/>
              <a:t>+ Ec</a:t>
            </a:r>
            <a:r>
              <a:rPr lang="fr-FR" sz="2800" baseline="-25000" dirty="0" smtClean="0"/>
              <a:t>1 </a:t>
            </a:r>
            <a:r>
              <a:rPr lang="fr-FR" sz="2800" dirty="0" smtClean="0"/>
              <a:t>= </a:t>
            </a:r>
            <a:r>
              <a:rPr lang="fr-FR" sz="2800" dirty="0" err="1" smtClean="0"/>
              <a:t>Ep</a:t>
            </a:r>
            <a:r>
              <a:rPr lang="fr-FR" sz="2800" baseline="-25000" dirty="0" smtClean="0"/>
              <a:t>(position)2 </a:t>
            </a:r>
            <a:r>
              <a:rPr lang="fr-FR" sz="2800" dirty="0" smtClean="0"/>
              <a:t>+ </a:t>
            </a:r>
            <a:r>
              <a:rPr lang="fr-FR" sz="2800" dirty="0" err="1" smtClean="0"/>
              <a:t>Ep</a:t>
            </a:r>
            <a:r>
              <a:rPr lang="fr-FR" sz="2800" baseline="-25000" dirty="0" smtClean="0"/>
              <a:t>(pression)2 </a:t>
            </a:r>
            <a:r>
              <a:rPr lang="fr-FR" sz="2800" dirty="0" smtClean="0"/>
              <a:t>+ Ec</a:t>
            </a:r>
            <a:r>
              <a:rPr lang="fr-FR" sz="2800" baseline="-25000" dirty="0" smtClean="0"/>
              <a:t>2</a:t>
            </a:r>
            <a:r>
              <a:rPr lang="fr-FR" sz="2800" dirty="0" smtClean="0"/>
              <a:t> + Q  </a:t>
            </a:r>
          </a:p>
          <a:p>
            <a:r>
              <a:rPr lang="fr-FR" sz="2800" dirty="0" smtClean="0"/>
              <a:t>  </a:t>
            </a:r>
            <a:endParaRPr lang="fr-FR" sz="2800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Th BERNOUILLI et pertes de charge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64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 libre</a:t>
            </a:r>
            <a:endParaRPr lang="fr-FR" dirty="0"/>
          </a:p>
        </p:txBody>
      </p:sp>
      <p:pic>
        <p:nvPicPr>
          <p:cNvPr id="2473986" name="Picture 2" descr="C:\Users\dsarmeo\AppData\Local\Microsoft\Windows\Temporary Internet Files\Content.Outlook\BLUX0L0U\1828_001.jpg"/>
          <p:cNvPicPr>
            <a:picLocks noChangeAspect="1" noChangeArrowheads="1"/>
          </p:cNvPicPr>
          <p:nvPr/>
        </p:nvPicPr>
        <p:blipFill>
          <a:blip r:embed="rId3" cstate="print"/>
          <a:srcRect l="11445" t="31100" r="21825" b="50000"/>
          <a:stretch>
            <a:fillRect/>
          </a:stretch>
        </p:blipFill>
        <p:spPr bwMode="auto">
          <a:xfrm>
            <a:off x="1043608" y="1988840"/>
            <a:ext cx="7200800" cy="2880320"/>
          </a:xfrm>
          <a:prstGeom prst="rect">
            <a:avLst/>
          </a:prstGeom>
          <a:noFill/>
        </p:spPr>
      </p:pic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857193"/>
              </p:ext>
            </p:extLst>
          </p:nvPr>
        </p:nvGraphicFramePr>
        <p:xfrm>
          <a:off x="2483768" y="5301208"/>
          <a:ext cx="38004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Équation" r:id="rId4" imgW="888614" imgH="215806" progId="Equation.3">
                  <p:embed/>
                </p:oleObj>
              </mc:Choice>
              <mc:Fallback>
                <p:oleObj name="Équation" r:id="rId4" imgW="888614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5301208"/>
                        <a:ext cx="3800475" cy="9239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llipse 3"/>
          <p:cNvSpPr/>
          <p:nvPr/>
        </p:nvSpPr>
        <p:spPr>
          <a:xfrm>
            <a:off x="2699792" y="29249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239404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>
            <a:stCxn id="4" idx="4"/>
          </p:cNvCxnSpPr>
          <p:nvPr/>
        </p:nvCxnSpPr>
        <p:spPr>
          <a:xfrm>
            <a:off x="2735796" y="299695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6283362" y="362258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483768" y="2924944"/>
            <a:ext cx="3960440" cy="7200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41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 libre</a:t>
            </a:r>
            <a:endParaRPr lang="fr-FR" dirty="0"/>
          </a:p>
        </p:txBody>
      </p:sp>
      <p:pic>
        <p:nvPicPr>
          <p:cNvPr id="2473986" name="Picture 2" descr="C:\Users\dsarmeo\AppData\Local\Microsoft\Windows\Temporary Internet Files\Content.Outlook\BLUX0L0U\1828_001.jpg"/>
          <p:cNvPicPr>
            <a:picLocks noChangeAspect="1" noChangeArrowheads="1"/>
          </p:cNvPicPr>
          <p:nvPr/>
        </p:nvPicPr>
        <p:blipFill>
          <a:blip r:embed="rId3" cstate="print"/>
          <a:srcRect l="11445" t="31100" r="21825" b="50000"/>
          <a:stretch>
            <a:fillRect/>
          </a:stretch>
        </p:blipFill>
        <p:spPr bwMode="auto">
          <a:xfrm>
            <a:off x="1043608" y="1988840"/>
            <a:ext cx="7200800" cy="2880320"/>
          </a:xfrm>
          <a:prstGeom prst="rect">
            <a:avLst/>
          </a:prstGeom>
          <a:noFill/>
        </p:spPr>
      </p:pic>
      <p:graphicFrame>
        <p:nvGraphicFramePr>
          <p:cNvPr id="2473987" name="Object 4"/>
          <p:cNvGraphicFramePr>
            <a:graphicFrameLocks noChangeAspect="1"/>
          </p:cNvGraphicFramePr>
          <p:nvPr/>
        </p:nvGraphicFramePr>
        <p:xfrm>
          <a:off x="827584" y="5013176"/>
          <a:ext cx="3566517" cy="1495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Équation" r:id="rId4" imgW="939600" imgH="393480" progId="Equation.3">
                  <p:embed/>
                </p:oleObj>
              </mc:Choice>
              <mc:Fallback>
                <p:oleObj name="Équation" r:id="rId4" imgW="939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013176"/>
                        <a:ext cx="3566517" cy="1495091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lèche droite 5"/>
          <p:cNvSpPr/>
          <p:nvPr/>
        </p:nvSpPr>
        <p:spPr>
          <a:xfrm>
            <a:off x="4716016" y="5589240"/>
            <a:ext cx="432048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4739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95382"/>
              </p:ext>
            </p:extLst>
          </p:nvPr>
        </p:nvGraphicFramePr>
        <p:xfrm>
          <a:off x="6350000" y="5300663"/>
          <a:ext cx="139858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Équation" r:id="rId6" imgW="368280" imgH="177480" progId="Equation.3">
                  <p:embed/>
                </p:oleObj>
              </mc:Choice>
              <mc:Fallback>
                <p:oleObj name="Équation" r:id="rId6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5300663"/>
                        <a:ext cx="1398588" cy="6746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68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7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7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fr-FR" dirty="0" smtClean="0"/>
              <a:t>Ecoulement libre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/>
          <a:srcRect l="31818" t="40969" r="51025" b="47219"/>
          <a:stretch>
            <a:fillRect/>
          </a:stretch>
        </p:blipFill>
        <p:spPr bwMode="auto">
          <a:xfrm>
            <a:off x="755576" y="1412776"/>
            <a:ext cx="427847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e 15"/>
          <p:cNvGrpSpPr/>
          <p:nvPr/>
        </p:nvGrpSpPr>
        <p:grpSpPr>
          <a:xfrm>
            <a:off x="899592" y="3140968"/>
            <a:ext cx="2952328" cy="2592288"/>
            <a:chOff x="1475656" y="3501008"/>
            <a:chExt cx="2952328" cy="2592288"/>
          </a:xfrm>
        </p:grpSpPr>
        <p:sp>
          <p:nvSpPr>
            <p:cNvPr id="9" name="Ellipse 8"/>
            <p:cNvSpPr/>
            <p:nvPr/>
          </p:nvSpPr>
          <p:spPr>
            <a:xfrm>
              <a:off x="2155573" y="4131335"/>
              <a:ext cx="1997163" cy="19346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5656" y="3501008"/>
              <a:ext cx="2952328" cy="1582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158470" y="4158618"/>
              <a:ext cx="1997163" cy="1934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" name="Object 17"/>
          <p:cNvGraphicFramePr>
            <a:graphicFrameLocks noChangeAspect="1"/>
          </p:cNvGraphicFramePr>
          <p:nvPr/>
        </p:nvGraphicFramePr>
        <p:xfrm>
          <a:off x="4932040" y="5517232"/>
          <a:ext cx="2576513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Équation" r:id="rId5" imgW="990360" imgH="431640" progId="Equation.3">
                  <p:embed/>
                </p:oleObj>
              </mc:Choice>
              <mc:Fallback>
                <p:oleObj name="Équation" r:id="rId5" imgW="990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517232"/>
                        <a:ext cx="2576513" cy="1119188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33">
                                <a:alpha val="61000"/>
                              </a:srgbClr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 6" descr="images-1.jpe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2080" y="1052736"/>
            <a:ext cx="317309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/>
        </p:nvSpPr>
        <p:spPr>
          <a:xfrm>
            <a:off x="5148064" y="3628181"/>
            <a:ext cx="3456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La valeur de la pente fixe les pertes de charge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8012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67544" y="1124744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Dans le système représenté, la pompe BC doit amener avec un débit de 160 l/s de l’huile de pétrole au réservoir D. En admettant que l’énergie perdue de A à B est de 2,5 </a:t>
            </a:r>
            <a:r>
              <a:rPr lang="fr-FR" sz="2800" dirty="0" err="1" smtClean="0"/>
              <a:t>kg.m</a:t>
            </a:r>
            <a:r>
              <a:rPr lang="fr-FR" sz="2800" dirty="0" smtClean="0"/>
              <a:t>/kg et entre C et D de 6,5 </a:t>
            </a:r>
            <a:r>
              <a:rPr lang="fr-FR" sz="2800" dirty="0" err="1" smtClean="0"/>
              <a:t>kg.m</a:t>
            </a:r>
            <a:r>
              <a:rPr lang="fr-FR" sz="2800" dirty="0" smtClean="0"/>
              <a:t>/kg </a:t>
            </a:r>
            <a:r>
              <a:rPr lang="fr-FR" sz="2800" b="1" dirty="0" smtClean="0"/>
              <a:t>calculer</a:t>
            </a:r>
            <a:r>
              <a:rPr lang="fr-FR" sz="2800" dirty="0" smtClean="0"/>
              <a:t> la HMT de la pompe.</a:t>
            </a:r>
          </a:p>
          <a:p>
            <a:r>
              <a:rPr lang="fr-FR" sz="2800" dirty="0" smtClean="0"/>
              <a:t>Que </a:t>
            </a:r>
            <a:r>
              <a:rPr lang="fr-FR" sz="2800" b="1" dirty="0" smtClean="0"/>
              <a:t>représente</a:t>
            </a:r>
            <a:r>
              <a:rPr lang="fr-FR" sz="2800" dirty="0" smtClean="0"/>
              <a:t> cette valeur concrètement?</a:t>
            </a:r>
            <a:endParaRPr lang="fr-FR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2123728" y="3683798"/>
            <a:ext cx="4968552" cy="3057570"/>
            <a:chOff x="395536" y="1196752"/>
            <a:chExt cx="4968552" cy="3057570"/>
          </a:xfrm>
        </p:grpSpPr>
        <p:pic>
          <p:nvPicPr>
            <p:cNvPr id="7" name="Picture 2" descr="C:\Users\dsarmeo\AppData\Local\Microsoft\Windows\Temporary Internet Files\Content.Outlook\BLUX0L0U\1806_001.jpg"/>
            <p:cNvPicPr>
              <a:picLocks noChangeAspect="1" noChangeArrowheads="1"/>
            </p:cNvPicPr>
            <p:nvPr/>
          </p:nvPicPr>
          <p:blipFill>
            <a:blip r:embed="rId2" cstate="print"/>
            <a:srcRect l="50000" t="27950" r="11390" b="55250"/>
            <a:stretch>
              <a:fillRect/>
            </a:stretch>
          </p:blipFill>
          <p:spPr bwMode="auto">
            <a:xfrm>
              <a:off x="395536" y="1196752"/>
              <a:ext cx="4968552" cy="305757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1907704" y="1465734"/>
              <a:ext cx="1224136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2231740" y="2667583"/>
              <a:ext cx="216024" cy="1296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 rot="19356963">
              <a:off x="3108734" y="3252914"/>
              <a:ext cx="43204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 rot="507590">
              <a:off x="2591631" y="1506975"/>
              <a:ext cx="1904579" cy="260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00050" y="-14064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fr-FR" sz="3600" dirty="0" smtClean="0"/>
              <a:t>Application théorème de BERNOUILLI généralisé: pompe dans circuit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06127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067944" y="1772816"/>
            <a:ext cx="4752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La valeur de la HMT est de :</a:t>
            </a:r>
          </a:p>
          <a:p>
            <a:endParaRPr lang="fr-FR" sz="2800" dirty="0" smtClean="0"/>
          </a:p>
          <a:p>
            <a:r>
              <a:rPr lang="fr-FR" sz="2800" dirty="0" smtClean="0"/>
              <a:t>A)45 m</a:t>
            </a:r>
          </a:p>
          <a:p>
            <a:endParaRPr lang="fr-FR" sz="2800" dirty="0" smtClean="0"/>
          </a:p>
          <a:p>
            <a:r>
              <a:rPr lang="fr-FR" sz="2800" dirty="0" smtClean="0"/>
              <a:t>B)66,5 m</a:t>
            </a:r>
          </a:p>
          <a:p>
            <a:endParaRPr lang="fr-FR" sz="2800" dirty="0" smtClean="0"/>
          </a:p>
          <a:p>
            <a:r>
              <a:rPr lang="fr-FR" sz="2800" dirty="0" smtClean="0"/>
              <a:t>C)54 m</a:t>
            </a:r>
            <a:endParaRPr lang="fr-FR" sz="2800" dirty="0"/>
          </a:p>
        </p:txBody>
      </p:sp>
      <p:grpSp>
        <p:nvGrpSpPr>
          <p:cNvPr id="7" name="Groupe 6"/>
          <p:cNvGrpSpPr/>
          <p:nvPr/>
        </p:nvGrpSpPr>
        <p:grpSpPr>
          <a:xfrm>
            <a:off x="323528" y="2924944"/>
            <a:ext cx="3600400" cy="2304256"/>
            <a:chOff x="395536" y="1196752"/>
            <a:chExt cx="4968552" cy="3057570"/>
          </a:xfrm>
        </p:grpSpPr>
        <p:pic>
          <p:nvPicPr>
            <p:cNvPr id="9" name="Picture 2" descr="C:\Users\dsarmeo\AppData\Local\Microsoft\Windows\Temporary Internet Files\Content.Outlook\BLUX0L0U\1806_001.jpg"/>
            <p:cNvPicPr>
              <a:picLocks noChangeAspect="1" noChangeArrowheads="1"/>
            </p:cNvPicPr>
            <p:nvPr/>
          </p:nvPicPr>
          <p:blipFill>
            <a:blip r:embed="rId2" cstate="print"/>
            <a:srcRect l="50000" t="27950" r="11390" b="55250"/>
            <a:stretch>
              <a:fillRect/>
            </a:stretch>
          </p:blipFill>
          <p:spPr bwMode="auto">
            <a:xfrm>
              <a:off x="395536" y="1196752"/>
              <a:ext cx="4968552" cy="3057570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1907704" y="1465734"/>
              <a:ext cx="1224136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2231740" y="2667583"/>
              <a:ext cx="216024" cy="1296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 rot="19356963">
              <a:off x="3108734" y="3252914"/>
              <a:ext cx="43204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 rot="507590">
              <a:off x="2591631" y="1506975"/>
              <a:ext cx="1904579" cy="260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5733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862710" y="476672"/>
            <a:ext cx="5040560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Cette valeur représente: (plusieurs réponses)</a:t>
            </a:r>
          </a:p>
          <a:p>
            <a:endParaRPr lang="fr-FR" sz="2400" dirty="0" smtClean="0"/>
          </a:p>
          <a:p>
            <a:pPr>
              <a:spcAft>
                <a:spcPts val="600"/>
              </a:spcAft>
            </a:pPr>
            <a:r>
              <a:rPr lang="fr-FR" sz="2400" dirty="0" smtClean="0"/>
              <a:t>A) l’énergie donnée au fluide du circuit par la pompe</a:t>
            </a:r>
          </a:p>
          <a:p>
            <a:pPr>
              <a:spcAft>
                <a:spcPts val="600"/>
              </a:spcAft>
            </a:pPr>
            <a:r>
              <a:rPr lang="fr-FR" sz="2400" dirty="0" smtClean="0"/>
              <a:t>B) l’énergie pour compenser les pertes de charge notamment</a:t>
            </a:r>
          </a:p>
          <a:p>
            <a:pPr>
              <a:spcAft>
                <a:spcPts val="600"/>
              </a:spcAft>
            </a:pPr>
            <a:r>
              <a:rPr lang="fr-FR" sz="2400" dirty="0" smtClean="0"/>
              <a:t>C) l’énergie donnée par le fluide à la pompe</a:t>
            </a:r>
          </a:p>
          <a:p>
            <a:pPr>
              <a:spcAft>
                <a:spcPts val="600"/>
              </a:spcAft>
            </a:pPr>
            <a:r>
              <a:rPr lang="fr-FR" sz="2400" dirty="0" smtClean="0"/>
              <a:t>D) l’énergie pour élever le fluide notamment</a:t>
            </a:r>
          </a:p>
          <a:p>
            <a:pPr>
              <a:spcAft>
                <a:spcPts val="600"/>
              </a:spcAft>
            </a:pPr>
            <a:r>
              <a:rPr lang="fr-FR" sz="2400" dirty="0" smtClean="0"/>
              <a:t>E) l’énergie pour vaincre la différence de pression notamment</a:t>
            </a:r>
          </a:p>
          <a:p>
            <a:r>
              <a:rPr lang="fr-FR" sz="2400" dirty="0" smtClean="0"/>
              <a:t>F) l’énergie pour augmenter la vitesse du fluide notamment</a:t>
            </a:r>
            <a:endParaRPr lang="fr-FR" sz="2400" dirty="0"/>
          </a:p>
        </p:txBody>
      </p:sp>
      <p:grpSp>
        <p:nvGrpSpPr>
          <p:cNvPr id="3" name="Groupe 6"/>
          <p:cNvGrpSpPr/>
          <p:nvPr/>
        </p:nvGrpSpPr>
        <p:grpSpPr>
          <a:xfrm>
            <a:off x="323528" y="1628800"/>
            <a:ext cx="3600400" cy="2304256"/>
            <a:chOff x="395536" y="1196752"/>
            <a:chExt cx="4968552" cy="3057570"/>
          </a:xfrm>
        </p:grpSpPr>
        <p:pic>
          <p:nvPicPr>
            <p:cNvPr id="9" name="Picture 2" descr="C:\Users\dsarmeo\AppData\Local\Microsoft\Windows\Temporary Internet Files\Content.Outlook\BLUX0L0U\1806_001.jpg"/>
            <p:cNvPicPr>
              <a:picLocks noChangeAspect="1" noChangeArrowheads="1"/>
            </p:cNvPicPr>
            <p:nvPr/>
          </p:nvPicPr>
          <p:blipFill>
            <a:blip r:embed="rId2" cstate="print"/>
            <a:srcRect l="50000" t="27950" r="11390" b="55250"/>
            <a:stretch>
              <a:fillRect/>
            </a:stretch>
          </p:blipFill>
          <p:spPr bwMode="auto">
            <a:xfrm>
              <a:off x="395536" y="1196752"/>
              <a:ext cx="4968552" cy="3057570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1907704" y="1465734"/>
              <a:ext cx="1224136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2231740" y="2667583"/>
              <a:ext cx="216024" cy="1296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 rot="19356963">
              <a:off x="3108734" y="3252914"/>
              <a:ext cx="43204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 rot="507590">
              <a:off x="2591631" y="1506975"/>
              <a:ext cx="1904579" cy="260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630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oneTexte 34"/>
          <p:cNvSpPr txBox="1"/>
          <p:nvPr/>
        </p:nvSpPr>
        <p:spPr>
          <a:xfrm>
            <a:off x="611560" y="-117750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Ce qu’il faut retenir</a:t>
            </a:r>
            <a:endParaRPr lang="fr-FR" sz="4000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620688"/>
            <a:ext cx="885698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/>
              <a:t>La définition du fluide réel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/>
              <a:t>Grâce à la notion de pertes de charge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/>
              <a:t>Les </a:t>
            </a:r>
            <a:r>
              <a:rPr lang="fr-FR" dirty="0" smtClean="0"/>
              <a:t>deux types de pertes de </a:t>
            </a:r>
            <a:r>
              <a:rPr lang="fr-FR" dirty="0" smtClean="0"/>
              <a:t>charge et les raisons de leur existence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/>
              <a:t>L’application du théorème de BERNOUILLI généralisé en présence de machines hydrauliques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/>
              <a:t>La représentation du théorème de BERNOUILLI sous forme de ligne géométrique, piézométrique et ligne de charge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/>
              <a:t>L’exploitation de ces diagrammes pour en tirer les valeurs des PDC</a:t>
            </a:r>
            <a:endParaRPr lang="fr-FR" dirty="0" smtClean="0"/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>
                <a:sym typeface="Symbol"/>
              </a:rPr>
              <a:t>Les </a:t>
            </a:r>
            <a:r>
              <a:rPr lang="fr-FR" dirty="0" smtClean="0">
                <a:sym typeface="Symbol"/>
              </a:rPr>
              <a:t>méthodes de </a:t>
            </a:r>
            <a:r>
              <a:rPr lang="fr-FR" dirty="0" smtClean="0">
                <a:sym typeface="Symbol"/>
              </a:rPr>
              <a:t>calcul des PDC régulières </a:t>
            </a:r>
            <a:r>
              <a:rPr lang="fr-FR" dirty="0" smtClean="0">
                <a:sym typeface="Symbol"/>
              </a:rPr>
              <a:t>(abaques, </a:t>
            </a:r>
            <a:r>
              <a:rPr lang="fr-FR" dirty="0" smtClean="0">
                <a:sym typeface="Symbol"/>
              </a:rPr>
              <a:t>nomogramme </a:t>
            </a:r>
            <a:r>
              <a:rPr lang="fr-FR" dirty="0" smtClean="0">
                <a:sym typeface="Symbol"/>
              </a:rPr>
              <a:t>, </a:t>
            </a:r>
            <a:r>
              <a:rPr lang="fr-FR" dirty="0" smtClean="0">
                <a:sym typeface="Symbol"/>
              </a:rPr>
              <a:t>tableau </a:t>
            </a:r>
            <a:r>
              <a:rPr lang="fr-FR" dirty="0" smtClean="0">
                <a:sym typeface="Symbol"/>
              </a:rPr>
              <a:t>Pont à </a:t>
            </a:r>
            <a:r>
              <a:rPr lang="fr-FR" dirty="0" smtClean="0">
                <a:sym typeface="Symbol"/>
              </a:rPr>
              <a:t>Mousson et principe des formules empiriques)</a:t>
            </a:r>
            <a:endParaRPr lang="fr-FR" dirty="0" smtClean="0">
              <a:sym typeface="Symbol"/>
            </a:endParaRP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>
                <a:sym typeface="Symbol"/>
              </a:rPr>
              <a:t>Les méthodes de calcul des PDC singulières (tableau des singularités, nomogramme et tableau donnant les longueurs équivalentes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>
                <a:sym typeface="Symbol"/>
              </a:rPr>
              <a:t>La notion de cavitation au passage d’une vanne</a:t>
            </a:r>
            <a:endParaRPr lang="fr-FR" dirty="0" smtClean="0">
              <a:sym typeface="Symbol"/>
            </a:endParaRP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>
                <a:sym typeface="Symbol"/>
              </a:rPr>
              <a:t>La notion de coup de </a:t>
            </a:r>
            <a:r>
              <a:rPr lang="fr-FR" dirty="0" smtClean="0">
                <a:sym typeface="Symbol"/>
              </a:rPr>
              <a:t>bélier et comment </a:t>
            </a:r>
            <a:r>
              <a:rPr lang="fr-FR" dirty="0" smtClean="0">
                <a:sym typeface="Symbol"/>
              </a:rPr>
              <a:t>le mettre à profit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dirty="0" smtClean="0">
                <a:sym typeface="Symbol"/>
              </a:rPr>
              <a:t>Le rayon </a:t>
            </a:r>
            <a:r>
              <a:rPr lang="fr-FR" dirty="0" smtClean="0">
                <a:sym typeface="Symbol"/>
              </a:rPr>
              <a:t>hydraulique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621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3"/>
          <p:cNvGrpSpPr/>
          <p:nvPr/>
        </p:nvGrpSpPr>
        <p:grpSpPr>
          <a:xfrm>
            <a:off x="1331640" y="1916832"/>
            <a:ext cx="6696744" cy="4968552"/>
            <a:chOff x="1331640" y="1484784"/>
            <a:chExt cx="6696744" cy="4968552"/>
          </a:xfrm>
        </p:grpSpPr>
        <p:grpSp>
          <p:nvGrpSpPr>
            <p:cNvPr id="4" name="Groupe 7"/>
            <p:cNvGrpSpPr/>
            <p:nvPr/>
          </p:nvGrpSpPr>
          <p:grpSpPr>
            <a:xfrm>
              <a:off x="1331640" y="2420888"/>
              <a:ext cx="6188109" cy="4032448"/>
              <a:chOff x="1691680" y="1628800"/>
              <a:chExt cx="5828069" cy="3786834"/>
            </a:xfrm>
          </p:grpSpPr>
          <p:pic>
            <p:nvPicPr>
              <p:cNvPr id="686082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9567" t="18612" r="34422" b="55094"/>
              <a:stretch>
                <a:fillRect/>
              </a:stretch>
            </p:blipFill>
            <p:spPr bwMode="auto">
              <a:xfrm>
                <a:off x="1691680" y="1628800"/>
                <a:ext cx="5828069" cy="331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" name="Groupe 6"/>
              <p:cNvGrpSpPr/>
              <p:nvPr/>
            </p:nvGrpSpPr>
            <p:grpSpPr>
              <a:xfrm>
                <a:off x="4248343" y="3429000"/>
                <a:ext cx="144016" cy="1986634"/>
                <a:chOff x="4248343" y="3429000"/>
                <a:chExt cx="144016" cy="1986634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248343" y="3759450"/>
                  <a:ext cx="144016" cy="1656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4259460" y="3429000"/>
                  <a:ext cx="7200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" name="ZoneTexte 10"/>
            <p:cNvSpPr txBox="1"/>
            <p:nvPr/>
          </p:nvSpPr>
          <p:spPr>
            <a:xfrm>
              <a:off x="1691680" y="342900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grpSp>
          <p:nvGrpSpPr>
            <p:cNvPr id="8" name="Groupe 14"/>
            <p:cNvGrpSpPr/>
            <p:nvPr/>
          </p:nvGrpSpPr>
          <p:grpSpPr>
            <a:xfrm>
              <a:off x="1402853" y="1484784"/>
              <a:ext cx="6337499" cy="4464496"/>
              <a:chOff x="1402853" y="-82331"/>
              <a:chExt cx="6841555" cy="5239523"/>
            </a:xfrm>
          </p:grpSpPr>
          <p:cxnSp>
            <p:nvCxnSpPr>
              <p:cNvPr id="10" name="Connecteur droit 9"/>
              <p:cNvCxnSpPr/>
              <p:nvPr/>
            </p:nvCxnSpPr>
            <p:spPr>
              <a:xfrm>
                <a:off x="1403648" y="5157192"/>
                <a:ext cx="68407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5400000" flipH="1" flipV="1">
                <a:off x="-1210953" y="2531475"/>
                <a:ext cx="5228406" cy="7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17"/>
            <p:cNvGrpSpPr/>
            <p:nvPr/>
          </p:nvGrpSpPr>
          <p:grpSpPr>
            <a:xfrm>
              <a:off x="1763688" y="5301208"/>
              <a:ext cx="504000" cy="504000"/>
              <a:chOff x="8100392" y="2276872"/>
              <a:chExt cx="648072" cy="648072"/>
            </a:xfrm>
          </p:grpSpPr>
          <p:sp>
            <p:nvSpPr>
              <p:cNvPr id="16" name="ZoneTexte 15"/>
              <p:cNvSpPr txBox="1"/>
              <p:nvPr/>
            </p:nvSpPr>
            <p:spPr>
              <a:xfrm>
                <a:off x="8244408" y="2276872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1</a:t>
                </a:r>
                <a:endParaRPr lang="fr-FR" sz="3200" dirty="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" name="Groupe 18"/>
            <p:cNvGrpSpPr/>
            <p:nvPr/>
          </p:nvGrpSpPr>
          <p:grpSpPr>
            <a:xfrm>
              <a:off x="6516216" y="2564904"/>
              <a:ext cx="504000" cy="504000"/>
              <a:chOff x="8100392" y="2276872"/>
              <a:chExt cx="648072" cy="657872"/>
            </a:xfrm>
          </p:grpSpPr>
          <p:sp>
            <p:nvSpPr>
              <p:cNvPr id="20" name="ZoneTexte 19"/>
              <p:cNvSpPr txBox="1"/>
              <p:nvPr/>
            </p:nvSpPr>
            <p:spPr>
              <a:xfrm>
                <a:off x="8244408" y="2276872"/>
                <a:ext cx="360040" cy="6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2</a:t>
                </a:r>
                <a:endParaRPr lang="fr-FR" sz="3200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ZoneTexte 21"/>
            <p:cNvSpPr txBox="1"/>
            <p:nvPr/>
          </p:nvSpPr>
          <p:spPr>
            <a:xfrm>
              <a:off x="7380312" y="234888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</p:grpSp>
      <p:graphicFrame>
        <p:nvGraphicFramePr>
          <p:cNvPr id="687107" name="Object 1"/>
          <p:cNvGraphicFramePr>
            <a:graphicFrameLocks noChangeAspect="1"/>
          </p:cNvGraphicFramePr>
          <p:nvPr/>
        </p:nvGraphicFramePr>
        <p:xfrm>
          <a:off x="549275" y="981075"/>
          <a:ext cx="8135938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Équation" r:id="rId5" imgW="2590560" imgH="393480" progId="Equation.3">
                  <p:embed/>
                </p:oleObj>
              </mc:Choice>
              <mc:Fallback>
                <p:oleObj name="Équation" r:id="rId5" imgW="2590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75" y="981075"/>
                        <a:ext cx="8135938" cy="1238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Th BERNOUILLI et pertes de charge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3"/>
          <p:cNvGrpSpPr/>
          <p:nvPr/>
        </p:nvGrpSpPr>
        <p:grpSpPr>
          <a:xfrm>
            <a:off x="1331640" y="1916832"/>
            <a:ext cx="6696744" cy="4968552"/>
            <a:chOff x="1331640" y="1484784"/>
            <a:chExt cx="6696744" cy="4968552"/>
          </a:xfrm>
        </p:grpSpPr>
        <p:grpSp>
          <p:nvGrpSpPr>
            <p:cNvPr id="4" name="Groupe 7"/>
            <p:cNvGrpSpPr/>
            <p:nvPr/>
          </p:nvGrpSpPr>
          <p:grpSpPr>
            <a:xfrm>
              <a:off x="1331640" y="2420888"/>
              <a:ext cx="6188109" cy="4032448"/>
              <a:chOff x="1691680" y="1628800"/>
              <a:chExt cx="5828069" cy="3786834"/>
            </a:xfrm>
          </p:grpSpPr>
          <p:pic>
            <p:nvPicPr>
              <p:cNvPr id="686082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9567" t="18612" r="34422" b="55094"/>
              <a:stretch>
                <a:fillRect/>
              </a:stretch>
            </p:blipFill>
            <p:spPr bwMode="auto">
              <a:xfrm>
                <a:off x="1691680" y="1628800"/>
                <a:ext cx="5828069" cy="3312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7" name="Groupe 6"/>
              <p:cNvGrpSpPr/>
              <p:nvPr/>
            </p:nvGrpSpPr>
            <p:grpSpPr>
              <a:xfrm>
                <a:off x="4248343" y="3429000"/>
                <a:ext cx="144016" cy="1986634"/>
                <a:chOff x="4248343" y="3429000"/>
                <a:chExt cx="144016" cy="1986634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248343" y="3759450"/>
                  <a:ext cx="144016" cy="16561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4259460" y="3429000"/>
                  <a:ext cx="7200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" name="ZoneTexte 10"/>
            <p:cNvSpPr txBox="1"/>
            <p:nvPr/>
          </p:nvSpPr>
          <p:spPr>
            <a:xfrm>
              <a:off x="1691680" y="342900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1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grpSp>
          <p:nvGrpSpPr>
            <p:cNvPr id="8" name="Groupe 14"/>
            <p:cNvGrpSpPr/>
            <p:nvPr/>
          </p:nvGrpSpPr>
          <p:grpSpPr>
            <a:xfrm>
              <a:off x="1402853" y="1484784"/>
              <a:ext cx="6337499" cy="4464496"/>
              <a:chOff x="1402853" y="-82331"/>
              <a:chExt cx="6841555" cy="5239523"/>
            </a:xfrm>
          </p:grpSpPr>
          <p:cxnSp>
            <p:nvCxnSpPr>
              <p:cNvPr id="10" name="Connecteur droit 9"/>
              <p:cNvCxnSpPr/>
              <p:nvPr/>
            </p:nvCxnSpPr>
            <p:spPr>
              <a:xfrm>
                <a:off x="1403648" y="5157192"/>
                <a:ext cx="68407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rot="5400000" flipH="1" flipV="1">
                <a:off x="-1210953" y="2531475"/>
                <a:ext cx="5228406" cy="7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17"/>
            <p:cNvGrpSpPr/>
            <p:nvPr/>
          </p:nvGrpSpPr>
          <p:grpSpPr>
            <a:xfrm>
              <a:off x="1763688" y="5301208"/>
              <a:ext cx="504000" cy="504000"/>
              <a:chOff x="8100392" y="2276872"/>
              <a:chExt cx="648072" cy="648072"/>
            </a:xfrm>
          </p:grpSpPr>
          <p:sp>
            <p:nvSpPr>
              <p:cNvPr id="16" name="ZoneTexte 15"/>
              <p:cNvSpPr txBox="1"/>
              <p:nvPr/>
            </p:nvSpPr>
            <p:spPr>
              <a:xfrm>
                <a:off x="8244408" y="2276872"/>
                <a:ext cx="3600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1</a:t>
                </a:r>
                <a:endParaRPr lang="fr-FR" sz="3200" dirty="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" name="Groupe 18"/>
            <p:cNvGrpSpPr/>
            <p:nvPr/>
          </p:nvGrpSpPr>
          <p:grpSpPr>
            <a:xfrm>
              <a:off x="6516216" y="2564904"/>
              <a:ext cx="504000" cy="504000"/>
              <a:chOff x="8100392" y="2276872"/>
              <a:chExt cx="648072" cy="657872"/>
            </a:xfrm>
          </p:grpSpPr>
          <p:sp>
            <p:nvSpPr>
              <p:cNvPr id="20" name="ZoneTexte 19"/>
              <p:cNvSpPr txBox="1"/>
              <p:nvPr/>
            </p:nvSpPr>
            <p:spPr>
              <a:xfrm>
                <a:off x="8244408" y="2276872"/>
                <a:ext cx="360040" cy="6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dirty="0" smtClean="0"/>
                  <a:t>2</a:t>
                </a:r>
                <a:endParaRPr lang="fr-FR" sz="3200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100392" y="2276872"/>
                <a:ext cx="648072" cy="64807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ZoneTexte 21"/>
            <p:cNvSpPr txBox="1"/>
            <p:nvPr/>
          </p:nvSpPr>
          <p:spPr>
            <a:xfrm>
              <a:off x="7380312" y="2348880"/>
              <a:ext cx="64807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S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u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z</a:t>
              </a:r>
              <a:r>
                <a:rPr lang="fr-FR" sz="2800" baseline="-25000" dirty="0" smtClean="0"/>
                <a:t>2</a:t>
              </a:r>
            </a:p>
            <a:p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</p:grpSp>
      <p:graphicFrame>
        <p:nvGraphicFramePr>
          <p:cNvPr id="689154" name="Object 1"/>
          <p:cNvGraphicFramePr>
            <a:graphicFrameLocks noChangeAspect="1"/>
          </p:cNvGraphicFramePr>
          <p:nvPr/>
        </p:nvGraphicFramePr>
        <p:xfrm>
          <a:off x="1187450" y="836613"/>
          <a:ext cx="67024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Équation" r:id="rId5" imgW="2133360" imgH="444240" progId="Equation.3">
                  <p:embed/>
                </p:oleObj>
              </mc:Choice>
              <mc:Fallback>
                <p:oleObj name="Équation" r:id="rId5" imgW="2133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36613"/>
                        <a:ext cx="6702425" cy="13970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smtClean="0"/>
              <a:t>Th BERNOUILLI et pertes de charge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465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180528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Les pertes de charge</a:t>
            </a:r>
            <a:endParaRPr lang="fr-F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 l="32099" t="26203" r="25840" b="28122"/>
          <a:stretch>
            <a:fillRect/>
          </a:stretch>
        </p:blipFill>
        <p:spPr bwMode="auto">
          <a:xfrm>
            <a:off x="539552" y="1196752"/>
            <a:ext cx="684076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7452320" y="1412776"/>
            <a:ext cx="144016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Fluide parfait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7524328" y="3861048"/>
            <a:ext cx="144016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Fluide réel</a:t>
            </a:r>
            <a:endParaRPr lang="fr-FR" sz="28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6228184" y="3661375"/>
            <a:ext cx="1296144" cy="576064"/>
          </a:xfrm>
          <a:prstGeom prst="line">
            <a:avLst/>
          </a:prstGeom>
          <a:ln w="15875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419872" y="1945407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317876" y="2204864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201022" y="2348880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6165701" y="2564904"/>
            <a:ext cx="3981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347864" y="19168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H</a:t>
            </a:r>
            <a:r>
              <a:rPr lang="fr-FR" baseline="-25000" dirty="0" smtClean="0">
                <a:solidFill>
                  <a:srgbClr val="FF0000"/>
                </a:solidFill>
                <a:sym typeface="Symbol"/>
              </a:rPr>
              <a:t>A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211960" y="212356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H</a:t>
            </a:r>
            <a:r>
              <a:rPr lang="fr-FR" baseline="-25000" dirty="0" smtClean="0">
                <a:solidFill>
                  <a:srgbClr val="FF0000"/>
                </a:solidFill>
                <a:sym typeface="Symbol"/>
              </a:rPr>
              <a:t>B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076056" y="227687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H</a:t>
            </a:r>
            <a:r>
              <a:rPr lang="fr-FR" baseline="-25000" dirty="0" smtClean="0">
                <a:solidFill>
                  <a:srgbClr val="FF0000"/>
                </a:solidFill>
                <a:sym typeface="Symbol"/>
              </a:rPr>
              <a:t>C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084168" y="248360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H</a:t>
            </a:r>
            <a:r>
              <a:rPr lang="fr-FR" baseline="-25000" dirty="0" smtClean="0">
                <a:solidFill>
                  <a:srgbClr val="FF0000"/>
                </a:solidFill>
                <a:sym typeface="Symbol"/>
              </a:rPr>
              <a:t>D</a:t>
            </a:r>
            <a:endParaRPr lang="fr-FR" baseline="-25000" dirty="0">
              <a:solidFill>
                <a:srgbClr val="FF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059832" y="5661248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En </a:t>
            </a:r>
            <a:r>
              <a:rPr lang="fr-FR" sz="2800" dirty="0" err="1" smtClean="0"/>
              <a:t>mCE</a:t>
            </a:r>
            <a:r>
              <a:rPr lang="fr-FR" sz="2800" dirty="0" smtClean="0"/>
              <a:t>, en terme de hauteur </a:t>
            </a:r>
            <a:r>
              <a:rPr lang="fr-FR" sz="2800" dirty="0" smtClean="0">
                <a:sym typeface="Symbol"/>
              </a:rPr>
              <a:t>H</a:t>
            </a:r>
            <a:r>
              <a:rPr lang="fr-FR" sz="2800" dirty="0" smtClean="0"/>
              <a:t> </a:t>
            </a:r>
          </a:p>
          <a:p>
            <a:r>
              <a:rPr lang="fr-FR" sz="2800" dirty="0" smtClean="0"/>
              <a:t>En Pa, en terme de pression </a:t>
            </a:r>
            <a:r>
              <a:rPr lang="fr-FR" sz="2800" dirty="0" smtClean="0">
                <a:sym typeface="Symbol"/>
              </a:rPr>
              <a:t></a:t>
            </a:r>
            <a:r>
              <a:rPr lang="fr-FR" sz="2800" dirty="0" smtClean="0"/>
              <a:t>P</a:t>
            </a:r>
            <a:endParaRPr lang="fr-FR" sz="2800" dirty="0"/>
          </a:p>
        </p:txBody>
      </p:sp>
      <p:sp>
        <p:nvSpPr>
          <p:cNvPr id="25" name="Accolade ouvrante 24"/>
          <p:cNvSpPr/>
          <p:nvPr/>
        </p:nvSpPr>
        <p:spPr>
          <a:xfrm>
            <a:off x="2699792" y="5517232"/>
            <a:ext cx="216024" cy="1152128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259632" y="5805264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Unités</a:t>
            </a:r>
            <a:endParaRPr lang="fr-FR" sz="2800" dirty="0"/>
          </a:p>
        </p:txBody>
      </p:sp>
      <p:sp>
        <p:nvSpPr>
          <p:cNvPr id="27" name="Flèche droite 26"/>
          <p:cNvSpPr/>
          <p:nvPr/>
        </p:nvSpPr>
        <p:spPr>
          <a:xfrm>
            <a:off x="539552" y="5949280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3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2" grpId="0"/>
      <p:bldP spid="23" grpId="0"/>
      <p:bldP spid="2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3" cstate="print"/>
          <a:srcRect l="3320" t="9762" r="8740" b="14639"/>
          <a:stretch>
            <a:fillRect/>
          </a:stretch>
        </p:blipFill>
        <p:spPr bwMode="auto">
          <a:xfrm>
            <a:off x="395536" y="2339000"/>
            <a:ext cx="8568952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Théorème de </a:t>
            </a:r>
            <a:r>
              <a:rPr lang="fr-FR" dirty="0" err="1" smtClean="0"/>
              <a:t>Bernouilli</a:t>
            </a:r>
            <a:r>
              <a:rPr lang="fr-FR" dirty="0" smtClean="0"/>
              <a:t> généralisé</a:t>
            </a:r>
            <a:endParaRPr lang="fr-FR" dirty="0"/>
          </a:p>
        </p:txBody>
      </p:sp>
      <p:graphicFrame>
        <p:nvGraphicFramePr>
          <p:cNvPr id="253955" name="Object 1"/>
          <p:cNvGraphicFramePr>
            <a:graphicFrameLocks noChangeAspect="1"/>
          </p:cNvGraphicFramePr>
          <p:nvPr/>
        </p:nvGraphicFramePr>
        <p:xfrm>
          <a:off x="700984" y="90714"/>
          <a:ext cx="7776864" cy="1530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Équation" r:id="rId4" imgW="2260440" imgH="444240" progId="Equation.3">
                  <p:embed/>
                </p:oleObj>
              </mc:Choice>
              <mc:Fallback>
                <p:oleObj name="Équation" r:id="rId4" imgW="22604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984" y="90714"/>
                        <a:ext cx="7776864" cy="1530501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915816" y="1755400"/>
            <a:ext cx="32403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Section constante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1574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Théorème de </a:t>
            </a:r>
            <a:r>
              <a:rPr lang="fr-FR" dirty="0" err="1" smtClean="0"/>
              <a:t>Bernouilli</a:t>
            </a:r>
            <a:r>
              <a:rPr lang="fr-FR" dirty="0" smtClean="0"/>
              <a:t> généralisé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1618920"/>
            <a:ext cx="288032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Section variable</a:t>
            </a:r>
            <a:endParaRPr lang="fr-FR" sz="2800" dirty="0"/>
          </a:p>
        </p:txBody>
      </p:sp>
      <p:pic>
        <p:nvPicPr>
          <p:cNvPr id="254981" name="Picture 5"/>
          <p:cNvPicPr>
            <a:picLocks noChangeAspect="1" noChangeArrowheads="1"/>
          </p:cNvPicPr>
          <p:nvPr/>
        </p:nvPicPr>
        <p:blipFill>
          <a:blip r:embed="rId3" cstate="print"/>
          <a:srcRect l="22137" t="28887" r="21413" b="17314"/>
          <a:stretch>
            <a:fillRect/>
          </a:stretch>
        </p:blipFill>
        <p:spPr bwMode="auto">
          <a:xfrm>
            <a:off x="467544" y="2276872"/>
            <a:ext cx="8280920" cy="443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-95536" y="6342728"/>
            <a:ext cx="1571192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P</a:t>
            </a:r>
            <a:r>
              <a:rPr lang="fr-FR" sz="2800" baseline="-25000" dirty="0" smtClean="0"/>
              <a:t>0</a:t>
            </a:r>
            <a:r>
              <a:rPr lang="fr-FR" sz="2800" dirty="0" smtClean="0"/>
              <a:t> (v</a:t>
            </a:r>
            <a:r>
              <a:rPr lang="fr-FR" sz="2800" baseline="-25000" dirty="0" smtClean="0"/>
              <a:t>0 </a:t>
            </a:r>
            <a:r>
              <a:rPr lang="fr-FR" sz="2800" dirty="0" smtClean="0"/>
              <a:t>= 0)</a:t>
            </a:r>
            <a:endParaRPr lang="fr-FR" sz="2800" dirty="0"/>
          </a:p>
        </p:txBody>
      </p:sp>
      <p:graphicFrame>
        <p:nvGraphicFramePr>
          <p:cNvPr id="254982" name="Object 1"/>
          <p:cNvGraphicFramePr>
            <a:graphicFrameLocks noChangeAspect="1"/>
          </p:cNvGraphicFramePr>
          <p:nvPr/>
        </p:nvGraphicFramePr>
        <p:xfrm>
          <a:off x="639763" y="41275"/>
          <a:ext cx="7739062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Équation" r:id="rId4" imgW="2247840" imgH="444240" progId="Equation.3">
                  <p:embed/>
                </p:oleObj>
              </mc:Choice>
              <mc:Fallback>
                <p:oleObj name="Équation" r:id="rId4" imgW="2247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41275"/>
                        <a:ext cx="7739062" cy="15303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1006</Words>
  <Application>Microsoft Office PowerPoint</Application>
  <PresentationFormat>Affichage à l'écran (4:3)</PresentationFormat>
  <Paragraphs>217</Paragraphs>
  <Slides>46</Slides>
  <Notes>10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49" baseType="lpstr">
      <vt:lpstr>Thème Office</vt:lpstr>
      <vt:lpstr>Équation</vt:lpstr>
      <vt:lpstr>Microsoft Éditeur d'équations 3.0</vt:lpstr>
      <vt:lpstr>Dynamique des fluides réels Perte de charge</vt:lpstr>
      <vt:lpstr>Objectifs</vt:lpstr>
      <vt:lpstr>Les pertes de charge</vt:lpstr>
      <vt:lpstr>Th BERNOUILLI et pertes de charge</vt:lpstr>
      <vt:lpstr>Th BERNOUILLI et pertes de charge</vt:lpstr>
      <vt:lpstr>Th BERNOUILLI et pertes de charge</vt:lpstr>
      <vt:lpstr>Les pertes de charge</vt:lpstr>
      <vt:lpstr>Théorème de Bernouilli généralisé</vt:lpstr>
      <vt:lpstr>Théorème de Bernouilli généralisé</vt:lpstr>
      <vt:lpstr>Les pertes de charge sur trajet</vt:lpstr>
      <vt:lpstr>Rétrécissement brusque</vt:lpstr>
      <vt:lpstr>Elargissement brusque</vt:lpstr>
      <vt:lpstr>Comparaison</vt:lpstr>
      <vt:lpstr>Théorème de BERNOUILLI généralisé</vt:lpstr>
      <vt:lpstr>Théorème de BERNOUILLI généralisé</vt:lpstr>
      <vt:lpstr>Théorème de BERNOUILLI généralisé</vt:lpstr>
      <vt:lpstr>Types de pertes de charge</vt:lpstr>
      <vt:lpstr>Types de pertes de charge</vt:lpstr>
      <vt:lpstr>Calcul pertes de charge singulières</vt:lpstr>
      <vt:lpstr>Les pertes de charges régulières</vt:lpstr>
      <vt:lpstr>Singularités</vt:lpstr>
      <vt:lpstr>Singularités</vt:lpstr>
      <vt:lpstr>Ecoulement d’un fluide réel en présence d’un obstacle en fonction de la vitesse </vt:lpstr>
      <vt:lpstr>La cavitation au passage d’une vanne</vt:lpstr>
      <vt:lpstr>Singularités</vt:lpstr>
      <vt:lpstr>Cc= f(forme orifice)</vt:lpstr>
      <vt:lpstr>Types de pertes de charge</vt:lpstr>
      <vt:lpstr>Calcul pertes de charge régulières</vt:lpstr>
      <vt:lpstr>Canalisation en fonte ductile (PAM)</vt:lpstr>
      <vt:lpstr>Présentation PowerPoint</vt:lpstr>
      <vt:lpstr>Rugosité absolue</vt:lpstr>
      <vt:lpstr>Calcul pertes de charge régulières formules empiriques</vt:lpstr>
      <vt:lpstr>Calcul pertes de charge régulières</vt:lpstr>
      <vt:lpstr>Exercice d’application :  calcul des pertes de charge</vt:lpstr>
      <vt:lpstr>Coup de bélier</vt:lpstr>
      <vt:lpstr>Coup de bélier</vt:lpstr>
      <vt:lpstr>Coup de bélier : mise à profit</vt:lpstr>
      <vt:lpstr>Présentation PowerPoint</vt:lpstr>
      <vt:lpstr>Ecoulement libre</vt:lpstr>
      <vt:lpstr>Ecoulement libre</vt:lpstr>
      <vt:lpstr>Ecoulement libre</vt:lpstr>
      <vt:lpstr>Ecoulement libre</vt:lpstr>
      <vt:lpstr>Application théorème de BERNOUILLI généralisé: pompe dans circuit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Dynamique des fluides réels Perte de charge</dc:title>
  <dc:creator>dsarmeo</dc:creator>
  <cp:lastModifiedBy>dsarmeo</cp:lastModifiedBy>
  <cp:revision>3</cp:revision>
  <dcterms:created xsi:type="dcterms:W3CDTF">2013-09-20T13:24:16Z</dcterms:created>
  <dcterms:modified xsi:type="dcterms:W3CDTF">2013-09-20T16:00:28Z</dcterms:modified>
</cp:coreProperties>
</file>